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2" r:id="rId4"/>
  </p:sldMasterIdLst>
  <p:notesMasterIdLst>
    <p:notesMasterId r:id="rId6"/>
  </p:notesMasterIdLst>
  <p:sldIdLst>
    <p:sldId id="263" r:id="rId5"/>
  </p:sldIdLst>
  <p:sldSz cx="43891200" cy="32918400"/>
  <p:notesSz cx="6858000" cy="9144000"/>
  <p:embeddedFontLst>
    <p:embeddedFont>
      <p:font typeface="Tahoma" panose="020B0604030504040204" pitchFamily="34" charset="0"/>
      <p:regular r:id="rId7"/>
      <p:bold r:id="rId8"/>
    </p:embeddedFont>
  </p:embeddedFontLst>
  <p:custDataLst>
    <p:tags r:id="rId9"/>
  </p:custDataLst>
  <p:defaultTextStyle>
    <a:defPPr>
      <a:defRPr lang="en-US"/>
    </a:defPPr>
    <a:lvl1pPr marL="0" algn="l" defTabSz="4388077" rtl="0" eaLnBrk="1" latinLnBrk="0" hangingPunct="1">
      <a:defRPr sz="8698" kern="1200">
        <a:solidFill>
          <a:schemeClr val="tx1"/>
        </a:solidFill>
        <a:latin typeface="+mn-lt"/>
        <a:ea typeface="+mn-ea"/>
        <a:cs typeface="+mn-cs"/>
      </a:defRPr>
    </a:lvl1pPr>
    <a:lvl2pPr marL="2194039" algn="l" defTabSz="4388077" rtl="0" eaLnBrk="1" latinLnBrk="0" hangingPunct="1">
      <a:defRPr sz="8698" kern="1200">
        <a:solidFill>
          <a:schemeClr val="tx1"/>
        </a:solidFill>
        <a:latin typeface="+mn-lt"/>
        <a:ea typeface="+mn-ea"/>
        <a:cs typeface="+mn-cs"/>
      </a:defRPr>
    </a:lvl2pPr>
    <a:lvl3pPr marL="4388077" algn="l" defTabSz="4388077" rtl="0" eaLnBrk="1" latinLnBrk="0" hangingPunct="1">
      <a:defRPr sz="8698" kern="1200">
        <a:solidFill>
          <a:schemeClr val="tx1"/>
        </a:solidFill>
        <a:latin typeface="+mn-lt"/>
        <a:ea typeface="+mn-ea"/>
        <a:cs typeface="+mn-cs"/>
      </a:defRPr>
    </a:lvl3pPr>
    <a:lvl4pPr marL="6582120" algn="l" defTabSz="4388077" rtl="0" eaLnBrk="1" latinLnBrk="0" hangingPunct="1">
      <a:defRPr sz="8698" kern="1200">
        <a:solidFill>
          <a:schemeClr val="tx1"/>
        </a:solidFill>
        <a:latin typeface="+mn-lt"/>
        <a:ea typeface="+mn-ea"/>
        <a:cs typeface="+mn-cs"/>
      </a:defRPr>
    </a:lvl4pPr>
    <a:lvl5pPr marL="8776160" algn="l" defTabSz="4388077" rtl="0" eaLnBrk="1" latinLnBrk="0" hangingPunct="1">
      <a:defRPr sz="8698" kern="1200">
        <a:solidFill>
          <a:schemeClr val="tx1"/>
        </a:solidFill>
        <a:latin typeface="+mn-lt"/>
        <a:ea typeface="+mn-ea"/>
        <a:cs typeface="+mn-cs"/>
      </a:defRPr>
    </a:lvl5pPr>
    <a:lvl6pPr marL="10970199" algn="l" defTabSz="4388077" rtl="0" eaLnBrk="1" latinLnBrk="0" hangingPunct="1">
      <a:defRPr sz="8698" kern="1200">
        <a:solidFill>
          <a:schemeClr val="tx1"/>
        </a:solidFill>
        <a:latin typeface="+mn-lt"/>
        <a:ea typeface="+mn-ea"/>
        <a:cs typeface="+mn-cs"/>
      </a:defRPr>
    </a:lvl6pPr>
    <a:lvl7pPr marL="13164238" algn="l" defTabSz="4388077" rtl="0" eaLnBrk="1" latinLnBrk="0" hangingPunct="1">
      <a:defRPr sz="8698" kern="1200">
        <a:solidFill>
          <a:schemeClr val="tx1"/>
        </a:solidFill>
        <a:latin typeface="+mn-lt"/>
        <a:ea typeface="+mn-ea"/>
        <a:cs typeface="+mn-cs"/>
      </a:defRPr>
    </a:lvl7pPr>
    <a:lvl8pPr marL="15358277" algn="l" defTabSz="4388077" rtl="0" eaLnBrk="1" latinLnBrk="0" hangingPunct="1">
      <a:defRPr sz="8698" kern="1200">
        <a:solidFill>
          <a:schemeClr val="tx1"/>
        </a:solidFill>
        <a:latin typeface="+mn-lt"/>
        <a:ea typeface="+mn-ea"/>
        <a:cs typeface="+mn-cs"/>
      </a:defRPr>
    </a:lvl8pPr>
    <a:lvl9pPr marL="17552318" algn="l" defTabSz="4388077" rtl="0" eaLnBrk="1" latinLnBrk="0" hangingPunct="1">
      <a:defRPr sz="869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912" userDrawn="1">
          <p15:clr>
            <a:srgbClr val="A4A3A4"/>
          </p15:clr>
        </p15:guide>
        <p15:guide id="2" pos="10368" userDrawn="1">
          <p15:clr>
            <a:srgbClr val="A4A3A4"/>
          </p15:clr>
        </p15:guide>
        <p15:guide id="3" orient="horz" pos="10368" userDrawn="1">
          <p15:clr>
            <a:srgbClr val="A4A3A4"/>
          </p15:clr>
        </p15:guide>
        <p15:guide id="4" pos="1382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815038F-2984-7319-AA7B-7781D5828E31}" name="Loucie Hanchey (LH10358)" initials="" userId="S::LH10358@cherokeek12.net::8d347f53-df45-4020-ab25-dc2038bd9e10" providerId="AD"/>
  <p188:author id="{14D877B5-E19F-25EF-475B-E75C80F3CFB3}" name="Pradhyumna Vasishta (PV10028)" initials="PV" userId="S::PV10028@cherokeek12.net::9a9fd96c-1946-4d4a-bf73-209450ef8f08" providerId="AD"/>
  <p188:author id="{D51784DC-7AE7-EFD1-0068-1D2304B2EC09}" name="John Murnan" initials="JM" userId="S::9928649@cherokeek12.net::ff2bf446-06fa-47eb-8603-9c094e33a60c"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EF6FA"/>
    <a:srgbClr val="E3E3E3"/>
    <a:srgbClr val="8EEFF6"/>
    <a:srgbClr val="55E6F1"/>
    <a:srgbClr val="BDF5F9"/>
    <a:srgbClr val="0E9BA6"/>
    <a:srgbClr val="14DDEC"/>
    <a:srgbClr val="11BFCE"/>
    <a:srgbClr val="0A0A0A"/>
    <a:srgbClr val="12CE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C1B1D27-A2C4-4912-9B1F-4F353AAE6E9B}" v="1" dt="2024-11-17T21:13:16.81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7386" autoAdjust="0"/>
  </p:normalViewPr>
  <p:slideViewPr>
    <p:cSldViewPr snapToGrid="0">
      <p:cViewPr>
        <p:scale>
          <a:sx n="33" d="100"/>
          <a:sy n="33" d="100"/>
        </p:scale>
        <p:origin x="1950" y="30"/>
      </p:cViewPr>
      <p:guideLst>
        <p:guide orient="horz" pos="6912"/>
        <p:guide pos="10368"/>
        <p:guide orient="horz" pos="10368"/>
        <p:guide pos="13824"/>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font" Target="fonts/font1.fntdata"/><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viewProps" Target="viewProps.xml"/><Relationship Id="rId5" Type="http://schemas.openxmlformats.org/officeDocument/2006/relationships/slide" Target="slides/slide1.xml"/><Relationship Id="rId15" Type="http://schemas.microsoft.com/office/2018/10/relationships/authors" Target="authors.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tags" Target="tags/tag1.xml"/><Relationship Id="rId14" Type="http://schemas.microsoft.com/office/2015/10/relationships/revisionInfo" Target="revisionInfo.xml"/></Relationships>
</file>

<file path=ppt/media/image1.png>
</file>

<file path=ppt/media/image10.jpeg>
</file>

<file path=ppt/media/image13.png>
</file>

<file path=ppt/media/image15.pn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defPPr>
              <a:defRPr kern="1200" smtId="4294967295"/>
            </a:defPPr>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defPPr>
              <a:defRPr kern="1200" smtId="4294967295"/>
            </a:defPPr>
            <a:lvl1pPr algn="r">
              <a:defRPr sz="1200"/>
            </a:lvl1pPr>
          </a:lstStyle>
          <a:p>
            <a:fld id="{7B0E8FA9-8B5F-4493-A208-FBBD06A1EBF4}" type="datetimeFigureOut">
              <a:rPr lang="en-US" smtClean="0"/>
              <a:t>11/17/2024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defPPr>
              <a:defRPr kern="1200" smtId="4294967295"/>
            </a:defPPr>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defPPr>
              <a:defRPr kern="1200" smtId="4294967295"/>
            </a:defPPr>
            <a:lvl1pPr algn="r">
              <a:defRPr sz="1200"/>
            </a:lvl1pPr>
          </a:lstStyle>
          <a:p>
            <a:fld id="{CD15AFD9-35F1-4A8D-8AD3-EDB948176196}" type="slidenum">
              <a:rPr lang="en-US" smtClean="0"/>
              <a:t>‹#›</a:t>
            </a:fld>
            <a:endParaRPr lang="en-US"/>
          </a:p>
        </p:txBody>
      </p:sp>
    </p:spTree>
    <p:extLst>
      <p:ext uri="{BB962C8B-B14F-4D97-AF65-F5344CB8AC3E}">
        <p14:creationId xmlns:p14="http://schemas.microsoft.com/office/powerpoint/2010/main" val="2095315684"/>
      </p:ext>
    </p:extLst>
  </p:cSld>
  <p:clrMap bg1="lt1" tx1="dk1" bg2="lt2" tx2="dk2" accent1="accent1" accent2="accent2" accent3="accent3" accent4="accent4" accent5="accent5" accent6="accent6" hlink="hlink" folHlink="folHlink"/>
  <p:notesStyle>
    <a:lvl1pPr marL="0" algn="l" defTabSz="4388077" rtl="0" eaLnBrk="1" latinLnBrk="0" hangingPunct="1">
      <a:defRPr sz="5700" kern="1200">
        <a:solidFill>
          <a:schemeClr val="tx1"/>
        </a:solidFill>
        <a:latin typeface="+mn-lt"/>
        <a:ea typeface="+mn-ea"/>
        <a:cs typeface="+mn-cs"/>
      </a:defRPr>
    </a:lvl1pPr>
    <a:lvl2pPr marL="2194039" algn="l" defTabSz="4388077" rtl="0" eaLnBrk="1" latinLnBrk="0" hangingPunct="1">
      <a:defRPr sz="5700" kern="1200">
        <a:solidFill>
          <a:schemeClr val="tx1"/>
        </a:solidFill>
        <a:latin typeface="+mn-lt"/>
        <a:ea typeface="+mn-ea"/>
        <a:cs typeface="+mn-cs"/>
      </a:defRPr>
    </a:lvl2pPr>
    <a:lvl3pPr marL="4388077" algn="l" defTabSz="4388077" rtl="0" eaLnBrk="1" latinLnBrk="0" hangingPunct="1">
      <a:defRPr sz="5700" kern="1200">
        <a:solidFill>
          <a:schemeClr val="tx1"/>
        </a:solidFill>
        <a:latin typeface="+mn-lt"/>
        <a:ea typeface="+mn-ea"/>
        <a:cs typeface="+mn-cs"/>
      </a:defRPr>
    </a:lvl3pPr>
    <a:lvl4pPr marL="6582120" algn="l" defTabSz="4388077" rtl="0" eaLnBrk="1" latinLnBrk="0" hangingPunct="1">
      <a:defRPr sz="5700" kern="1200">
        <a:solidFill>
          <a:schemeClr val="tx1"/>
        </a:solidFill>
        <a:latin typeface="+mn-lt"/>
        <a:ea typeface="+mn-ea"/>
        <a:cs typeface="+mn-cs"/>
      </a:defRPr>
    </a:lvl4pPr>
    <a:lvl5pPr marL="8776160" algn="l" defTabSz="4388077" rtl="0" eaLnBrk="1" latinLnBrk="0" hangingPunct="1">
      <a:defRPr sz="5700" kern="1200">
        <a:solidFill>
          <a:schemeClr val="tx1"/>
        </a:solidFill>
        <a:latin typeface="+mn-lt"/>
        <a:ea typeface="+mn-ea"/>
        <a:cs typeface="+mn-cs"/>
      </a:defRPr>
    </a:lvl5pPr>
    <a:lvl6pPr marL="10970199" algn="l" defTabSz="4388077" rtl="0" eaLnBrk="1" latinLnBrk="0" hangingPunct="1">
      <a:defRPr sz="5700" kern="1200">
        <a:solidFill>
          <a:schemeClr val="tx1"/>
        </a:solidFill>
        <a:latin typeface="+mn-lt"/>
        <a:ea typeface="+mn-ea"/>
        <a:cs typeface="+mn-cs"/>
      </a:defRPr>
    </a:lvl6pPr>
    <a:lvl7pPr marL="13164238" algn="l" defTabSz="4388077" rtl="0" eaLnBrk="1" latinLnBrk="0" hangingPunct="1">
      <a:defRPr sz="5700" kern="1200">
        <a:solidFill>
          <a:schemeClr val="tx1"/>
        </a:solidFill>
        <a:latin typeface="+mn-lt"/>
        <a:ea typeface="+mn-ea"/>
        <a:cs typeface="+mn-cs"/>
      </a:defRPr>
    </a:lvl7pPr>
    <a:lvl8pPr marL="15358277" algn="l" defTabSz="4388077" rtl="0" eaLnBrk="1" latinLnBrk="0" hangingPunct="1">
      <a:defRPr sz="5700" kern="1200">
        <a:solidFill>
          <a:schemeClr val="tx1"/>
        </a:solidFill>
        <a:latin typeface="+mn-lt"/>
        <a:ea typeface="+mn-ea"/>
        <a:cs typeface="+mn-cs"/>
      </a:defRPr>
    </a:lvl8pPr>
    <a:lvl9pPr marL="17552318" algn="l" defTabSz="4388077" rtl="0" eaLnBrk="1" latinLnBrk="0" hangingPunct="1">
      <a:defRPr sz="57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D15AFD9-35F1-4A8D-8AD3-EDB948176196}" type="slidenum">
              <a:rPr lang="en-US" smtClean="0"/>
              <a:t>1</a:t>
            </a:fld>
            <a:endParaRPr lang="en-US"/>
          </a:p>
        </p:txBody>
      </p:sp>
    </p:spTree>
    <p:extLst>
      <p:ext uri="{BB962C8B-B14F-4D97-AF65-F5344CB8AC3E}">
        <p14:creationId xmlns:p14="http://schemas.microsoft.com/office/powerpoint/2010/main" val="29027642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6967672"/>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594629"/>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0">
              <a:srgbClr val="017C8D"/>
            </a:gs>
            <a:gs pos="43000">
              <a:srgbClr val="33B2C0"/>
            </a:gs>
            <a:gs pos="0">
              <a:srgbClr val="64E8F2"/>
            </a:gs>
          </a:gsLst>
          <a:lin ang="5400000" scaled="1"/>
          <a:tileRect/>
        </a:gradFill>
        <a:effectLst/>
      </p:bgPr>
    </p:bg>
    <p:spTree>
      <p:nvGrpSpPr>
        <p:cNvPr id="1" name=""/>
        <p:cNvGrpSpPr/>
        <p:nvPr/>
      </p:nvGrpSpPr>
      <p:grpSpPr>
        <a:xfrm>
          <a:off x="0" y="0"/>
          <a:ext cx="0" cy="0"/>
          <a:chOff x="0" y="0"/>
          <a:chExt cx="0" cy="0"/>
        </a:xfrm>
      </p:grpSpPr>
      <p:pic>
        <p:nvPicPr>
          <p:cNvPr id="2" name="New picture"/>
          <p:cNvPicPr/>
          <p:nvPr/>
        </p:nvPicPr>
        <p:blipFill>
          <a:blip r:embed="rId4"/>
          <a:stretch>
            <a:fillRect/>
          </a:stretch>
        </p:blipFill>
        <p:spPr>
          <a:xfrm rot="16200000">
            <a:off x="-11506200" y="16459201"/>
            <a:ext cx="14274799" cy="4368800"/>
          </a:xfrm>
          <a:prstGeom prst="rect">
            <a:avLst/>
          </a:prstGeom>
        </p:spPr>
      </p:pic>
      <p:pic>
        <p:nvPicPr>
          <p:cNvPr id="3" name="New picture"/>
          <p:cNvPicPr/>
          <p:nvPr/>
        </p:nvPicPr>
        <p:blipFill>
          <a:blip r:embed="rId4"/>
          <a:stretch>
            <a:fillRect/>
          </a:stretch>
        </p:blipFill>
        <p:spPr>
          <a:xfrm rot="5400000">
            <a:off x="41122601" y="16459201"/>
            <a:ext cx="14274799" cy="4368800"/>
          </a:xfrm>
          <a:prstGeom prst="rect">
            <a:avLst/>
          </a:prstGeom>
        </p:spPr>
      </p:pic>
      <p:pic>
        <p:nvPicPr>
          <p:cNvPr id="4" name="New picture"/>
          <p:cNvPicPr/>
          <p:nvPr/>
        </p:nvPicPr>
        <p:blipFill>
          <a:blip r:embed="rId5"/>
          <a:stretch>
            <a:fillRect/>
          </a:stretch>
        </p:blipFill>
        <p:spPr>
          <a:xfrm>
            <a:off x="6959600" y="33426404"/>
            <a:ext cx="29972000" cy="1549397"/>
          </a:xfrm>
          <a:prstGeom prst="rect">
            <a:avLst/>
          </a:prstGeom>
        </p:spPr>
      </p:pic>
      <p:sp>
        <p:nvSpPr>
          <p:cNvPr id="5" name="New shape"/>
          <p:cNvSpPr/>
          <p:nvPr/>
        </p:nvSpPr>
        <p:spPr>
          <a:xfrm>
            <a:off x="6959600" y="33997908"/>
            <a:ext cx="21945600" cy="12700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882">
                <a:solidFill>
                  <a:srgbClr val="808080"/>
                </a:solidFill>
              </a:rPr>
              <a:t>Template ID: </a:t>
            </a:r>
            <a:r>
              <a:rPr sz="4882" err="1">
                <a:solidFill>
                  <a:srgbClr val="808080"/>
                </a:solidFill>
              </a:rPr>
              <a:t>assessingslate</a:t>
            </a:r>
            <a:r>
              <a:rPr sz="4882">
                <a:solidFill>
                  <a:srgbClr val="808080"/>
                </a:solidFill>
              </a:rPr>
              <a:t>  Size: 48x36</a:t>
            </a:r>
          </a:p>
        </p:txBody>
      </p:sp>
    </p:spTree>
    <p:extLst>
      <p:ext uri="{BB962C8B-B14F-4D97-AF65-F5344CB8AC3E}">
        <p14:creationId xmlns:p14="http://schemas.microsoft.com/office/powerpoint/2010/main" val="2054342921"/>
      </p:ext>
    </p:extLst>
  </p:cSld>
  <p:clrMap bg1="lt1" tx1="dk1" bg2="lt2" tx2="dk2" accent1="accent1" accent2="accent2" accent3="accent3" accent4="accent4" accent5="accent5" accent6="accent6" hlink="hlink" folHlink="folHlink"/>
  <p:sldLayoutIdLst>
    <p:sldLayoutId id="2147483679" r:id="rId1"/>
    <p:sldLayoutId id="2147483680" r:id="rId2"/>
  </p:sldLayoutIdLst>
  <p:transition/>
  <p:txStyles>
    <p:titleStyle>
      <a:defPPr>
        <a:defRPr kern="1200" smtId="4294967295"/>
      </a:defPPr>
      <a:lvl1pPr algn="ctr" defTabSz="4389595" rtl="0" eaLnBrk="1" latinLnBrk="0" hangingPunct="1">
        <a:spcBef>
          <a:spcPct val="0"/>
        </a:spcBef>
        <a:buNone/>
        <a:defRPr sz="13399" kern="1200">
          <a:solidFill>
            <a:schemeClr val="tx1"/>
          </a:solidFill>
          <a:latin typeface="+mj-lt"/>
          <a:ea typeface="+mj-ea"/>
          <a:cs typeface="+mj-cs"/>
        </a:defRPr>
      </a:lvl1pPr>
    </p:titleStyle>
    <p:bodyStyle>
      <a:defPPr>
        <a:defRPr kern="1200" smtId="4294967295"/>
      </a:defPPr>
      <a:lvl1pPr marL="0" indent="0" algn="l" defTabSz="4389595" rtl="0" eaLnBrk="1" latinLnBrk="0" hangingPunct="1">
        <a:spcBef>
          <a:spcPct val="20000"/>
        </a:spcBef>
        <a:buFont typeface="Arial" pitchFamily="34" charset="0"/>
        <a:buNone/>
        <a:defRPr sz="13399" kern="1200">
          <a:solidFill>
            <a:schemeClr val="tx1"/>
          </a:solidFill>
          <a:latin typeface="+mn-lt"/>
          <a:ea typeface="+mn-ea"/>
          <a:cs typeface="+mn-cs"/>
        </a:defRPr>
      </a:lvl1pPr>
      <a:lvl2pPr marL="3566549" indent="-1371751" algn="l" defTabSz="4389595" rtl="0" eaLnBrk="1" latinLnBrk="0" hangingPunct="1">
        <a:spcBef>
          <a:spcPct val="20000"/>
        </a:spcBef>
        <a:buFont typeface="Arial" pitchFamily="34" charset="0"/>
        <a:buChar char="–"/>
        <a:defRPr sz="13399" kern="1200">
          <a:solidFill>
            <a:schemeClr val="tx1"/>
          </a:solidFill>
          <a:latin typeface="+mn-lt"/>
          <a:ea typeface="+mn-ea"/>
          <a:cs typeface="+mn-cs"/>
        </a:defRPr>
      </a:lvl2pPr>
      <a:lvl3pPr marL="5486998" indent="-1097402" algn="l" defTabSz="4389595" rtl="0" eaLnBrk="1" latinLnBrk="0" hangingPunct="1">
        <a:spcBef>
          <a:spcPct val="20000"/>
        </a:spcBef>
        <a:buFont typeface="Arial" pitchFamily="34" charset="0"/>
        <a:buChar char="•"/>
        <a:defRPr sz="11498" kern="1200">
          <a:solidFill>
            <a:schemeClr val="tx1"/>
          </a:solidFill>
          <a:latin typeface="+mn-lt"/>
          <a:ea typeface="+mn-ea"/>
          <a:cs typeface="+mn-cs"/>
        </a:defRPr>
      </a:lvl3pPr>
      <a:lvl4pPr marL="7681795" indent="-1097402" algn="l" defTabSz="4389595" rtl="0" eaLnBrk="1" latinLnBrk="0" hangingPunct="1">
        <a:spcBef>
          <a:spcPct val="20000"/>
        </a:spcBef>
        <a:buFont typeface="Arial" pitchFamily="34" charset="0"/>
        <a:buChar char="–"/>
        <a:defRPr sz="9698" kern="1200">
          <a:solidFill>
            <a:schemeClr val="tx1"/>
          </a:solidFill>
          <a:latin typeface="+mn-lt"/>
          <a:ea typeface="+mn-ea"/>
          <a:cs typeface="+mn-cs"/>
        </a:defRPr>
      </a:lvl4pPr>
      <a:lvl5pPr marL="9876600" indent="-1097402" algn="l" defTabSz="4389595" rtl="0" eaLnBrk="1" latinLnBrk="0" hangingPunct="1">
        <a:spcBef>
          <a:spcPct val="20000"/>
        </a:spcBef>
        <a:buFont typeface="Arial" pitchFamily="34" charset="0"/>
        <a:buChar char="»"/>
        <a:defRPr sz="9698" kern="1200">
          <a:solidFill>
            <a:schemeClr val="tx1"/>
          </a:solidFill>
          <a:latin typeface="+mn-lt"/>
          <a:ea typeface="+mn-ea"/>
          <a:cs typeface="+mn-cs"/>
        </a:defRPr>
      </a:lvl5pPr>
      <a:lvl6pPr marL="12071398" indent="-1097402" algn="l" defTabSz="4389595" rtl="0" eaLnBrk="1" latinLnBrk="0" hangingPunct="1">
        <a:spcBef>
          <a:spcPct val="20000"/>
        </a:spcBef>
        <a:buFont typeface="Arial" pitchFamily="34" charset="0"/>
        <a:buChar char="•"/>
        <a:defRPr sz="9698" kern="1200">
          <a:solidFill>
            <a:schemeClr val="tx1"/>
          </a:solidFill>
          <a:latin typeface="+mn-lt"/>
          <a:ea typeface="+mn-ea"/>
          <a:cs typeface="+mn-cs"/>
        </a:defRPr>
      </a:lvl6pPr>
      <a:lvl7pPr marL="14266195" indent="-1097402" algn="l" defTabSz="4389595" rtl="0" eaLnBrk="1" latinLnBrk="0" hangingPunct="1">
        <a:spcBef>
          <a:spcPct val="20000"/>
        </a:spcBef>
        <a:buFont typeface="Arial" pitchFamily="34" charset="0"/>
        <a:buChar char="•"/>
        <a:defRPr sz="9698" kern="1200">
          <a:solidFill>
            <a:schemeClr val="tx1"/>
          </a:solidFill>
          <a:latin typeface="+mn-lt"/>
          <a:ea typeface="+mn-ea"/>
          <a:cs typeface="+mn-cs"/>
        </a:defRPr>
      </a:lvl7pPr>
      <a:lvl8pPr marL="16461000" indent="-1097402" algn="l" defTabSz="4389595" rtl="0" eaLnBrk="1" latinLnBrk="0" hangingPunct="1">
        <a:spcBef>
          <a:spcPct val="20000"/>
        </a:spcBef>
        <a:buFont typeface="Arial" pitchFamily="34" charset="0"/>
        <a:buChar char="•"/>
        <a:defRPr sz="9698" kern="1200">
          <a:solidFill>
            <a:schemeClr val="tx1"/>
          </a:solidFill>
          <a:latin typeface="+mn-lt"/>
          <a:ea typeface="+mn-ea"/>
          <a:cs typeface="+mn-cs"/>
        </a:defRPr>
      </a:lvl8pPr>
      <a:lvl9pPr marL="18655798" indent="-1097402" algn="l" defTabSz="4389595" rtl="0" eaLnBrk="1" latinLnBrk="0" hangingPunct="1">
        <a:spcBef>
          <a:spcPct val="20000"/>
        </a:spcBef>
        <a:buFont typeface="Arial" pitchFamily="34" charset="0"/>
        <a:buChar char="•"/>
        <a:defRPr sz="9698" kern="1200">
          <a:solidFill>
            <a:schemeClr val="tx1"/>
          </a:solidFill>
          <a:latin typeface="+mn-lt"/>
          <a:ea typeface="+mn-ea"/>
          <a:cs typeface="+mn-cs"/>
        </a:defRPr>
      </a:lvl9pPr>
    </p:bodyStyle>
    <p:otherStyle>
      <a:defPPr>
        <a:defRPr lang="en-US"/>
      </a:defPPr>
      <a:lvl1pPr marL="0" algn="l" defTabSz="4389595" rtl="0" eaLnBrk="1" latinLnBrk="0" hangingPunct="1">
        <a:defRPr sz="8698" kern="1200">
          <a:solidFill>
            <a:schemeClr val="tx1"/>
          </a:solidFill>
          <a:latin typeface="+mn-lt"/>
          <a:ea typeface="+mn-ea"/>
          <a:cs typeface="+mn-cs"/>
        </a:defRPr>
      </a:lvl1pPr>
      <a:lvl2pPr marL="2194798" algn="l" defTabSz="4389595" rtl="0" eaLnBrk="1" latinLnBrk="0" hangingPunct="1">
        <a:defRPr sz="8698" kern="1200">
          <a:solidFill>
            <a:schemeClr val="tx1"/>
          </a:solidFill>
          <a:latin typeface="+mn-lt"/>
          <a:ea typeface="+mn-ea"/>
          <a:cs typeface="+mn-cs"/>
        </a:defRPr>
      </a:lvl2pPr>
      <a:lvl3pPr marL="4389595" algn="l" defTabSz="4389595" rtl="0" eaLnBrk="1" latinLnBrk="0" hangingPunct="1">
        <a:defRPr sz="8698" kern="1200">
          <a:solidFill>
            <a:schemeClr val="tx1"/>
          </a:solidFill>
          <a:latin typeface="+mn-lt"/>
          <a:ea typeface="+mn-ea"/>
          <a:cs typeface="+mn-cs"/>
        </a:defRPr>
      </a:lvl3pPr>
      <a:lvl4pPr marL="6584400" algn="l" defTabSz="4389595" rtl="0" eaLnBrk="1" latinLnBrk="0" hangingPunct="1">
        <a:defRPr sz="8698" kern="1200">
          <a:solidFill>
            <a:schemeClr val="tx1"/>
          </a:solidFill>
          <a:latin typeface="+mn-lt"/>
          <a:ea typeface="+mn-ea"/>
          <a:cs typeface="+mn-cs"/>
        </a:defRPr>
      </a:lvl4pPr>
      <a:lvl5pPr marL="8779198" algn="l" defTabSz="4389595" rtl="0" eaLnBrk="1" latinLnBrk="0" hangingPunct="1">
        <a:defRPr sz="8698" kern="1200">
          <a:solidFill>
            <a:schemeClr val="tx1"/>
          </a:solidFill>
          <a:latin typeface="+mn-lt"/>
          <a:ea typeface="+mn-ea"/>
          <a:cs typeface="+mn-cs"/>
        </a:defRPr>
      </a:lvl5pPr>
      <a:lvl6pPr marL="10973995" algn="l" defTabSz="4389595" rtl="0" eaLnBrk="1" latinLnBrk="0" hangingPunct="1">
        <a:defRPr sz="8698" kern="1200">
          <a:solidFill>
            <a:schemeClr val="tx1"/>
          </a:solidFill>
          <a:latin typeface="+mn-lt"/>
          <a:ea typeface="+mn-ea"/>
          <a:cs typeface="+mn-cs"/>
        </a:defRPr>
      </a:lvl6pPr>
      <a:lvl7pPr marL="13168800" algn="l" defTabSz="4389595" rtl="0" eaLnBrk="1" latinLnBrk="0" hangingPunct="1">
        <a:defRPr sz="8698" kern="1200">
          <a:solidFill>
            <a:schemeClr val="tx1"/>
          </a:solidFill>
          <a:latin typeface="+mn-lt"/>
          <a:ea typeface="+mn-ea"/>
          <a:cs typeface="+mn-cs"/>
        </a:defRPr>
      </a:lvl7pPr>
      <a:lvl8pPr marL="15363598" algn="l" defTabSz="4389595" rtl="0" eaLnBrk="1" latinLnBrk="0" hangingPunct="1">
        <a:defRPr sz="8698" kern="1200">
          <a:solidFill>
            <a:schemeClr val="tx1"/>
          </a:solidFill>
          <a:latin typeface="+mn-lt"/>
          <a:ea typeface="+mn-ea"/>
          <a:cs typeface="+mn-cs"/>
        </a:defRPr>
      </a:lvl8pPr>
      <a:lvl9pPr marL="17558395" algn="l" defTabSz="4389595" rtl="0" eaLnBrk="1" latinLnBrk="0" hangingPunct="1">
        <a:defRPr sz="86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edu.rsc.org/exhibition-chemistry/seaweed-spheres/2000059.article" TargetMode="External"/><Relationship Id="rId13" Type="http://schemas.openxmlformats.org/officeDocument/2006/relationships/hyperlink" Target="https://www.healthline.com/health/gram-positive" TargetMode="External"/><Relationship Id="rId18" Type="http://schemas.openxmlformats.org/officeDocument/2006/relationships/image" Target="../media/image7.jpeg"/><Relationship Id="rId26" Type="http://schemas.openxmlformats.org/officeDocument/2006/relationships/image" Target="../media/image15.png"/><Relationship Id="rId3" Type="http://schemas.openxmlformats.org/officeDocument/2006/relationships/hyperlink" Target="https://www.sciencedirect.com/science/article/pii/B9780444533494002260" TargetMode="External"/><Relationship Id="rId21" Type="http://schemas.openxmlformats.org/officeDocument/2006/relationships/image" Target="../media/image10.jpeg"/><Relationship Id="rId7" Type="http://schemas.openxmlformats.org/officeDocument/2006/relationships/hyperlink" Target="https://www.sciencedirect.com/topics/engineering/physical-crosslinking" TargetMode="External"/><Relationship Id="rId12" Type="http://schemas.openxmlformats.org/officeDocument/2006/relationships/hyperlink" Target="https://www.sciencedirect.com/science/article/abs/pii/B9780121617752500207" TargetMode="External"/><Relationship Id="rId17" Type="http://schemas.openxmlformats.org/officeDocument/2006/relationships/image" Target="../media/image6.jpeg"/><Relationship Id="rId25" Type="http://schemas.openxmlformats.org/officeDocument/2006/relationships/image" Target="../media/image14.emf"/><Relationship Id="rId2" Type="http://schemas.openxmlformats.org/officeDocument/2006/relationships/notesSlide" Target="../notesSlides/notesSlide1.xml"/><Relationship Id="rId16" Type="http://schemas.openxmlformats.org/officeDocument/2006/relationships/image" Target="../media/image5.jpeg"/><Relationship Id="rId20" Type="http://schemas.openxmlformats.org/officeDocument/2006/relationships/image" Target="../media/image9.jpeg"/><Relationship Id="rId1" Type="http://schemas.openxmlformats.org/officeDocument/2006/relationships/slideLayout" Target="../slideLayouts/slideLayout2.xml"/><Relationship Id="rId6" Type="http://schemas.openxmlformats.org/officeDocument/2006/relationships/hyperlink" Target="https://mailcherokeek12ga-my.sharepoint.com/personal/pv10028_cherokeek12_net/Documents/%20or%20'crosslinkers" TargetMode="External"/><Relationship Id="rId11" Type="http://schemas.openxmlformats.org/officeDocument/2006/relationships/hyperlink" Target="https://www.sciencedirect.com/topics/medicine-and-dentistry/staphylococcus-epidermidis#:~:text=with%2010%25%20NaCl.-,S.,dry%20socket%2C%20and%20angular%20stomatitis." TargetMode="External"/><Relationship Id="rId24" Type="http://schemas.openxmlformats.org/officeDocument/2006/relationships/image" Target="../media/image13.png"/><Relationship Id="rId5" Type="http://schemas.openxmlformats.org/officeDocument/2006/relationships/hyperlink" Target="https://www.differencebetween.com/difference-between-physical-and-chemical-cross-linking/" TargetMode="External"/><Relationship Id="rId15" Type="http://schemas.openxmlformats.org/officeDocument/2006/relationships/image" Target="../media/image4.jpeg"/><Relationship Id="rId23" Type="http://schemas.openxmlformats.org/officeDocument/2006/relationships/image" Target="../media/image12.emf"/><Relationship Id="rId10" Type="http://schemas.openxmlformats.org/officeDocument/2006/relationships/hyperlink" Target="https://www.sciencedirect.com/topics/immunology-and-microbiology/anaerobe" TargetMode="External"/><Relationship Id="rId19" Type="http://schemas.openxmlformats.org/officeDocument/2006/relationships/image" Target="../media/image8.jpeg"/><Relationship Id="rId4" Type="http://schemas.openxmlformats.org/officeDocument/2006/relationships/hyperlink" Target="https://www.google.com/url?sa=t&amp;rct=j&amp;q=&amp;esrc=s&amp;source=web&amp;cd=&amp;ved=2ahUKEwjSorne1-KCAxWRnWoFHbBYBZUQFnoECCEQAQ&amp;url=https://www.ncbi.nlm.nih.gov/pmc/articles/PMC4348459/&amp;usg=AOvVaw0r6uUuBpGs-MZRlu9HzaLk&amp;opi=89978449" TargetMode="External"/><Relationship Id="rId9" Type="http://schemas.openxmlformats.org/officeDocument/2006/relationships/hyperlink" Target="https://www.ncbi.nlm.nih.gov/pmc/articles/PMC2807625/" TargetMode="External"/><Relationship Id="rId14" Type="http://schemas.openxmlformats.org/officeDocument/2006/relationships/image" Target="../media/image3.png"/><Relationship Id="rId22" Type="http://schemas.openxmlformats.org/officeDocument/2006/relationships/image" Target="../media/image11.emf"/></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29455">
              <a:srgbClr val="42C3D0"/>
            </a:gs>
            <a:gs pos="100000">
              <a:srgbClr val="017C8D"/>
            </a:gs>
            <a:gs pos="43000">
              <a:srgbClr val="33B2C0"/>
            </a:gs>
            <a:gs pos="0">
              <a:srgbClr val="64E8F2"/>
            </a:gs>
          </a:gsLst>
          <a:lin ang="5400000" scaled="1"/>
          <a:tileRect/>
        </a:gradFill>
        <a:effectLst/>
      </p:bgPr>
    </p:bg>
    <p:spTree>
      <p:nvGrpSpPr>
        <p:cNvPr id="1" name=""/>
        <p:cNvGrpSpPr/>
        <p:nvPr/>
      </p:nvGrpSpPr>
      <p:grpSpPr>
        <a:xfrm>
          <a:off x="0" y="0"/>
          <a:ext cx="0" cy="0"/>
          <a:chOff x="0" y="0"/>
          <a:chExt cx="0" cy="0"/>
        </a:xfrm>
      </p:grpSpPr>
      <p:sp>
        <p:nvSpPr>
          <p:cNvPr id="52" name="Rectangle: Rounded Corners 51">
            <a:extLst>
              <a:ext uri="{FF2B5EF4-FFF2-40B4-BE49-F238E27FC236}">
                <a16:creationId xmlns:a16="http://schemas.microsoft.com/office/drawing/2014/main" id="{3EEEF01E-DAAB-4A60-9237-4F22CDB17A4B}"/>
              </a:ext>
            </a:extLst>
          </p:cNvPr>
          <p:cNvSpPr/>
          <p:nvPr/>
        </p:nvSpPr>
        <p:spPr>
          <a:xfrm>
            <a:off x="33538227" y="5418970"/>
            <a:ext cx="10173074" cy="1706278"/>
          </a:xfrm>
          <a:prstGeom prst="roundRect">
            <a:avLst>
              <a:gd name="adj" fmla="val 6501"/>
            </a:avLst>
          </a:prstGeom>
          <a:solidFill>
            <a:srgbClr val="8EEFF6"/>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598">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42" name="Rectangle: Rounded Corners 41"/>
          <p:cNvSpPr/>
          <p:nvPr/>
        </p:nvSpPr>
        <p:spPr>
          <a:xfrm>
            <a:off x="33531725" y="18821699"/>
            <a:ext cx="10135611" cy="8395533"/>
          </a:xfrm>
          <a:prstGeom prst="roundRect">
            <a:avLst>
              <a:gd name="adj" fmla="val 753"/>
            </a:avLst>
          </a:prstGeom>
          <a:solidFill>
            <a:srgbClr val="8EEFF6"/>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1598">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83" name="TextBox 82">
            <a:extLst>
              <a:ext uri="{FF2B5EF4-FFF2-40B4-BE49-F238E27FC236}">
                <a16:creationId xmlns:a16="http://schemas.microsoft.com/office/drawing/2014/main" id="{66B428E8-E946-4C04-BA2E-DBE7C90A92EC}"/>
              </a:ext>
            </a:extLst>
          </p:cNvPr>
          <p:cNvSpPr txBox="1"/>
          <p:nvPr/>
        </p:nvSpPr>
        <p:spPr>
          <a:xfrm>
            <a:off x="34001837" y="18973406"/>
            <a:ext cx="9144000" cy="338234"/>
          </a:xfrm>
          <a:prstGeom prst="rect">
            <a:avLst/>
          </a:prstGeom>
          <a:noFill/>
        </p:spPr>
        <p:txBody>
          <a:bodyPr wrap="square" rtlCol="0">
            <a:spAutoFit/>
          </a:bodyPr>
          <a:lstStyle>
            <a:defPPr>
              <a:defRPr kern="1200" smtId="4294967295"/>
            </a:defPPr>
          </a:lstStyle>
          <a:p>
            <a:pPr algn="ctr"/>
            <a:r>
              <a:rPr lang="en-US" sz="1598" b="1"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Discussion</a:t>
            </a:r>
          </a:p>
        </p:txBody>
      </p:sp>
      <p:sp>
        <p:nvSpPr>
          <p:cNvPr id="45" name="Rectangle: Rounded Corners 44"/>
          <p:cNvSpPr/>
          <p:nvPr/>
        </p:nvSpPr>
        <p:spPr>
          <a:xfrm>
            <a:off x="33557224" y="27300434"/>
            <a:ext cx="10135611" cy="5431161"/>
          </a:xfrm>
          <a:prstGeom prst="roundRect">
            <a:avLst>
              <a:gd name="adj" fmla="val 866"/>
            </a:avLst>
          </a:prstGeom>
          <a:solidFill>
            <a:srgbClr val="BEF6FA"/>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598">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85" name="TextBox 84">
            <a:extLst>
              <a:ext uri="{FF2B5EF4-FFF2-40B4-BE49-F238E27FC236}">
                <a16:creationId xmlns:a16="http://schemas.microsoft.com/office/drawing/2014/main" id="{2F9F16DD-B1FB-447B-BA78-9201D1B2D897}"/>
              </a:ext>
            </a:extLst>
          </p:cNvPr>
          <p:cNvSpPr txBox="1"/>
          <p:nvPr/>
        </p:nvSpPr>
        <p:spPr>
          <a:xfrm>
            <a:off x="34094181" y="27410411"/>
            <a:ext cx="9144000" cy="338234"/>
          </a:xfrm>
          <a:prstGeom prst="rect">
            <a:avLst/>
          </a:prstGeom>
          <a:noFill/>
        </p:spPr>
        <p:txBody>
          <a:bodyPr wrap="square" rtlCol="0">
            <a:spAutoFit/>
          </a:bodyPr>
          <a:lstStyle>
            <a:defPPr>
              <a:defRPr kern="1200" smtId="4294967295"/>
            </a:defPPr>
          </a:lstStyle>
          <a:p>
            <a:pPr algn="ctr"/>
            <a:r>
              <a:rPr lang="en-US" sz="1598" b="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Conclusion</a:t>
            </a:r>
          </a:p>
        </p:txBody>
      </p:sp>
      <p:sp>
        <p:nvSpPr>
          <p:cNvPr id="39" name="Rectangle: Rounded Corners 38"/>
          <p:cNvSpPr/>
          <p:nvPr/>
        </p:nvSpPr>
        <p:spPr>
          <a:xfrm>
            <a:off x="153486" y="2900058"/>
            <a:ext cx="10115345" cy="1760842"/>
          </a:xfrm>
          <a:prstGeom prst="roundRect">
            <a:avLst>
              <a:gd name="adj" fmla="val 6401"/>
            </a:avLst>
          </a:prstGeom>
          <a:solidFill>
            <a:srgbClr val="BEF6FA"/>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1397">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algn="ctr"/>
            <a:endParaRPr lang="en-US" sz="1397">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47" name="TextBox 46"/>
          <p:cNvSpPr txBox="1"/>
          <p:nvPr/>
        </p:nvSpPr>
        <p:spPr>
          <a:xfrm>
            <a:off x="654779" y="2913902"/>
            <a:ext cx="9144000" cy="338234"/>
          </a:xfrm>
          <a:prstGeom prst="rect">
            <a:avLst/>
          </a:prstGeom>
          <a:noFill/>
        </p:spPr>
        <p:txBody>
          <a:bodyPr wrap="square" rtlCol="0">
            <a:spAutoFit/>
          </a:bodyPr>
          <a:lstStyle>
            <a:defPPr>
              <a:defRPr kern="1200" smtId="4294967295"/>
            </a:defPPr>
          </a:lstStyle>
          <a:p>
            <a:pPr algn="ctr"/>
            <a:r>
              <a:rPr lang="en-US" sz="1598" b="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Introduction</a:t>
            </a:r>
          </a:p>
        </p:txBody>
      </p:sp>
      <p:sp>
        <p:nvSpPr>
          <p:cNvPr id="43" name="Rectangle: Rounded Corners 42"/>
          <p:cNvSpPr/>
          <p:nvPr/>
        </p:nvSpPr>
        <p:spPr>
          <a:xfrm>
            <a:off x="153486" y="4752297"/>
            <a:ext cx="10115345" cy="16545603"/>
          </a:xfrm>
          <a:prstGeom prst="roundRect">
            <a:avLst>
              <a:gd name="adj" fmla="val 799"/>
            </a:avLst>
          </a:prstGeom>
          <a:solidFill>
            <a:srgbClr val="8EEFF6"/>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1598">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87" name="TextBox 86">
            <a:extLst>
              <a:ext uri="{FF2B5EF4-FFF2-40B4-BE49-F238E27FC236}">
                <a16:creationId xmlns:a16="http://schemas.microsoft.com/office/drawing/2014/main" id="{7DB2E49A-CE7A-4210-AE9F-5037030C938E}"/>
              </a:ext>
            </a:extLst>
          </p:cNvPr>
          <p:cNvSpPr txBox="1"/>
          <p:nvPr/>
        </p:nvSpPr>
        <p:spPr>
          <a:xfrm>
            <a:off x="596387" y="4858363"/>
            <a:ext cx="9144000" cy="323165"/>
          </a:xfrm>
          <a:prstGeom prst="rect">
            <a:avLst/>
          </a:prstGeom>
          <a:noFill/>
        </p:spPr>
        <p:txBody>
          <a:bodyPr wrap="square" rtlCol="0">
            <a:spAutoFit/>
          </a:bodyPr>
          <a:lstStyle>
            <a:defPPr>
              <a:defRPr kern="1200" smtId="4294967295"/>
            </a:defPPr>
          </a:lstStyle>
          <a:p>
            <a:pPr algn="ctr"/>
            <a:r>
              <a:rPr lang="en-US" sz="1500" b="1"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Background Research</a:t>
            </a:r>
          </a:p>
        </p:txBody>
      </p:sp>
      <p:sp>
        <p:nvSpPr>
          <p:cNvPr id="44" name="Rectangle: Rounded Corners 43"/>
          <p:cNvSpPr/>
          <p:nvPr/>
        </p:nvSpPr>
        <p:spPr>
          <a:xfrm>
            <a:off x="33519761" y="9347208"/>
            <a:ext cx="10191539" cy="6389293"/>
          </a:xfrm>
          <a:prstGeom prst="roundRect">
            <a:avLst>
              <a:gd name="adj" fmla="val 728"/>
            </a:avLst>
          </a:prstGeom>
          <a:solidFill>
            <a:srgbClr val="BEF6FA"/>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1598">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89" name="TextBox 88">
            <a:extLst>
              <a:ext uri="{FF2B5EF4-FFF2-40B4-BE49-F238E27FC236}">
                <a16:creationId xmlns:a16="http://schemas.microsoft.com/office/drawing/2014/main" id="{CA3FBD3B-628E-43FF-A33F-32B15438C990}"/>
              </a:ext>
            </a:extLst>
          </p:cNvPr>
          <p:cNvSpPr txBox="1"/>
          <p:nvPr/>
        </p:nvSpPr>
        <p:spPr>
          <a:xfrm>
            <a:off x="34022363" y="9440431"/>
            <a:ext cx="9144000" cy="338234"/>
          </a:xfrm>
          <a:prstGeom prst="rect">
            <a:avLst/>
          </a:prstGeom>
          <a:noFill/>
        </p:spPr>
        <p:txBody>
          <a:bodyPr wrap="square" rtlCol="0">
            <a:spAutoFit/>
          </a:bodyPr>
          <a:lstStyle>
            <a:defPPr>
              <a:defRPr kern="1200" smtId="4294967295"/>
            </a:defPPr>
          </a:lstStyle>
          <a:p>
            <a:pPr algn="ctr"/>
            <a:r>
              <a:rPr lang="en-US" sz="1598" b="1"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Methods of Experimentation</a:t>
            </a:r>
          </a:p>
        </p:txBody>
      </p:sp>
      <p:sp>
        <p:nvSpPr>
          <p:cNvPr id="35" name="Rectangle: Rounded Corners 34">
            <a:extLst>
              <a:ext uri="{FF2B5EF4-FFF2-40B4-BE49-F238E27FC236}">
                <a16:creationId xmlns:a16="http://schemas.microsoft.com/office/drawing/2014/main" id="{0EBFA0F2-54A6-4CAD-AF59-1CAEC343192F}"/>
              </a:ext>
            </a:extLst>
          </p:cNvPr>
          <p:cNvSpPr/>
          <p:nvPr/>
        </p:nvSpPr>
        <p:spPr>
          <a:xfrm>
            <a:off x="33560520" y="2910440"/>
            <a:ext cx="10122718" cy="2355742"/>
          </a:xfrm>
          <a:prstGeom prst="roundRect">
            <a:avLst>
              <a:gd name="adj" fmla="val 4115"/>
            </a:avLst>
          </a:prstGeom>
          <a:solidFill>
            <a:srgbClr val="BEF6FA"/>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1598">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32" name="TextBox 31">
            <a:extLst>
              <a:ext uri="{FF2B5EF4-FFF2-40B4-BE49-F238E27FC236}">
                <a16:creationId xmlns:a16="http://schemas.microsoft.com/office/drawing/2014/main" id="{0890382E-8309-4923-9B68-E4270C6F1C8E}"/>
              </a:ext>
            </a:extLst>
          </p:cNvPr>
          <p:cNvSpPr txBox="1"/>
          <p:nvPr/>
        </p:nvSpPr>
        <p:spPr>
          <a:xfrm>
            <a:off x="34061972" y="3014638"/>
            <a:ext cx="9174449" cy="338234"/>
          </a:xfrm>
          <a:prstGeom prst="rect">
            <a:avLst/>
          </a:prstGeom>
          <a:noFill/>
        </p:spPr>
        <p:txBody>
          <a:bodyPr wrap="square" rtlCol="0">
            <a:spAutoFit/>
          </a:bodyPr>
          <a:lstStyle>
            <a:defPPr>
              <a:defRPr kern="1200" smtId="4294967295"/>
            </a:defPPr>
          </a:lstStyle>
          <a:p>
            <a:pPr algn="ctr"/>
            <a:r>
              <a:rPr lang="en-US" sz="1598" b="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Research Questions</a:t>
            </a:r>
          </a:p>
        </p:txBody>
      </p:sp>
      <p:sp>
        <p:nvSpPr>
          <p:cNvPr id="33" name="TextBox 32">
            <a:extLst>
              <a:ext uri="{FF2B5EF4-FFF2-40B4-BE49-F238E27FC236}">
                <a16:creationId xmlns:a16="http://schemas.microsoft.com/office/drawing/2014/main" id="{82E429BF-E4F1-400A-8FC8-938BED625DDF}"/>
              </a:ext>
            </a:extLst>
          </p:cNvPr>
          <p:cNvSpPr txBox="1"/>
          <p:nvPr/>
        </p:nvSpPr>
        <p:spPr>
          <a:xfrm>
            <a:off x="34022363" y="5433972"/>
            <a:ext cx="9144000" cy="338234"/>
          </a:xfrm>
          <a:prstGeom prst="rect">
            <a:avLst/>
          </a:prstGeom>
          <a:noFill/>
        </p:spPr>
        <p:txBody>
          <a:bodyPr wrap="square" rtlCol="0">
            <a:spAutoFit/>
          </a:bodyPr>
          <a:lstStyle>
            <a:defPPr>
              <a:defRPr kern="1200" smtId="4294967295"/>
            </a:defPPr>
          </a:lstStyle>
          <a:p>
            <a:pPr algn="ctr"/>
            <a:r>
              <a:rPr lang="en-US" sz="1598" b="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Variables</a:t>
            </a:r>
          </a:p>
        </p:txBody>
      </p:sp>
      <p:sp>
        <p:nvSpPr>
          <p:cNvPr id="56" name="Rectangle: Rounded Corners 55">
            <a:extLst>
              <a:ext uri="{FF2B5EF4-FFF2-40B4-BE49-F238E27FC236}">
                <a16:creationId xmlns:a16="http://schemas.microsoft.com/office/drawing/2014/main" id="{130B8238-4BAD-46BF-84B9-DB1817699415}"/>
              </a:ext>
            </a:extLst>
          </p:cNvPr>
          <p:cNvSpPr/>
          <p:nvPr/>
        </p:nvSpPr>
        <p:spPr>
          <a:xfrm>
            <a:off x="139252" y="21366701"/>
            <a:ext cx="10129579" cy="11364895"/>
          </a:xfrm>
          <a:prstGeom prst="roundRect">
            <a:avLst>
              <a:gd name="adj" fmla="val 625"/>
            </a:avLst>
          </a:prstGeom>
          <a:solidFill>
            <a:srgbClr val="BEF6FA"/>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1598">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30" name="TextBox 29">
            <a:extLst>
              <a:ext uri="{FF2B5EF4-FFF2-40B4-BE49-F238E27FC236}">
                <a16:creationId xmlns:a16="http://schemas.microsoft.com/office/drawing/2014/main" id="{B64321AA-3E63-4F30-9935-9E4C9755B1D2}"/>
              </a:ext>
            </a:extLst>
          </p:cNvPr>
          <p:cNvSpPr txBox="1"/>
          <p:nvPr/>
        </p:nvSpPr>
        <p:spPr>
          <a:xfrm>
            <a:off x="632041" y="21435276"/>
            <a:ext cx="9144000" cy="323165"/>
          </a:xfrm>
          <a:prstGeom prst="rect">
            <a:avLst/>
          </a:prstGeom>
          <a:noFill/>
        </p:spPr>
        <p:txBody>
          <a:bodyPr wrap="square" rtlCol="0">
            <a:spAutoFit/>
          </a:bodyPr>
          <a:lstStyle>
            <a:defPPr>
              <a:defRPr kern="1200" smtId="4294967295"/>
            </a:defPPr>
          </a:lstStyle>
          <a:p>
            <a:pPr algn="ctr"/>
            <a:r>
              <a:rPr lang="en-US" sz="1500" b="1"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References</a:t>
            </a:r>
          </a:p>
        </p:txBody>
      </p:sp>
      <p:sp>
        <p:nvSpPr>
          <p:cNvPr id="19" name="Rectangle: Rounded Corners 18">
            <a:extLst>
              <a:ext uri="{FF2B5EF4-FFF2-40B4-BE49-F238E27FC236}">
                <a16:creationId xmlns:a16="http://schemas.microsoft.com/office/drawing/2014/main" id="{70B8AA73-52B8-9C93-760B-1FF4FF3028DC}"/>
              </a:ext>
            </a:extLst>
          </p:cNvPr>
          <p:cNvSpPr/>
          <p:nvPr/>
        </p:nvSpPr>
        <p:spPr>
          <a:xfrm>
            <a:off x="0" y="-52493"/>
            <a:ext cx="43891200" cy="2797674"/>
          </a:xfrm>
          <a:prstGeom prst="roundRect">
            <a:avLst>
              <a:gd name="adj" fmla="val 3797"/>
            </a:avLst>
          </a:prstGeom>
          <a:solidFill>
            <a:srgbClr val="BDF5F9"/>
          </a:solidFill>
          <a:ln>
            <a:noFill/>
          </a:ln>
        </p:spPr>
        <p:style>
          <a:lnRef idx="2">
            <a:schemeClr val="accent1">
              <a:shade val="50000"/>
            </a:schemeClr>
          </a:lnRef>
          <a:fillRef idx="1">
            <a:schemeClr val="accent1"/>
          </a:fillRef>
          <a:effectRef idx="0">
            <a:schemeClr val="accent1"/>
          </a:effectRef>
          <a:fontRef idx="minor">
            <a:schemeClr val="lt1"/>
          </a:fontRef>
        </p:style>
        <p:txBody>
          <a:bodyPr lIns="128016" tIns="64008" rIns="128016" bIns="64008" rtlCol="0" anchor="ctr"/>
          <a:lstStyle>
            <a:defPPr>
              <a:defRPr kern="1200" smtId="4294967295"/>
            </a:defPPr>
          </a:lstStyle>
          <a:p>
            <a:pPr algn="ctr"/>
            <a:endParaRPr lang="en-US" sz="6602" b="1">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20" name="Title 11">
            <a:extLst>
              <a:ext uri="{FF2B5EF4-FFF2-40B4-BE49-F238E27FC236}">
                <a16:creationId xmlns:a16="http://schemas.microsoft.com/office/drawing/2014/main" id="{8E510012-93BB-29E3-43BA-97B15B3BAAEC}"/>
              </a:ext>
            </a:extLst>
          </p:cNvPr>
          <p:cNvSpPr txBox="1"/>
          <p:nvPr/>
        </p:nvSpPr>
        <p:spPr>
          <a:xfrm>
            <a:off x="1207494" y="957812"/>
            <a:ext cx="41476212" cy="1633572"/>
          </a:xfrm>
          <a:prstGeom prst="rect">
            <a:avLst/>
          </a:prstGeom>
        </p:spPr>
        <p:txBody>
          <a:bodyPr lIns="128016" tIns="64008" rIns="128016" bIns="64008"/>
          <a:lstStyle>
            <a:defPPr>
              <a:defRPr kern="1200" smtId="4294967295"/>
            </a:defPPr>
            <a:lvl1pPr algn="ctr" defTabSz="4389028" rtl="0" eaLnBrk="1" latinLnBrk="0" hangingPunct="1">
              <a:spcBef>
                <a:spcPct val="0"/>
              </a:spcBef>
              <a:buNone/>
              <a:defRPr sz="13400" kern="1200">
                <a:solidFill>
                  <a:schemeClr val="tx1"/>
                </a:solidFill>
                <a:latin typeface="+mj-lt"/>
                <a:ea typeface="+mj-ea"/>
                <a:cs typeface="+mj-cs"/>
              </a:defRPr>
            </a:lvl1pPr>
          </a:lstStyle>
          <a:p>
            <a:r>
              <a:rPr lang="en-US" sz="5400" b="1" dirty="0" err="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HydroPad</a:t>
            </a:r>
            <a:r>
              <a:rPr lang="en-US" sz="5400" b="1"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The Cheaper and More Effective Alternative to Common Antibacterial Dressings and Pads</a:t>
            </a:r>
          </a:p>
          <a:p>
            <a:endParaRPr lang="en-US" sz="5400" b="1"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22" name="TextBox 21">
            <a:extLst>
              <a:ext uri="{FF2B5EF4-FFF2-40B4-BE49-F238E27FC236}">
                <a16:creationId xmlns:a16="http://schemas.microsoft.com/office/drawing/2014/main" id="{9C57EB83-5CF2-0C64-9591-805F73155C3A}"/>
              </a:ext>
            </a:extLst>
          </p:cNvPr>
          <p:cNvSpPr txBox="1"/>
          <p:nvPr/>
        </p:nvSpPr>
        <p:spPr>
          <a:xfrm>
            <a:off x="9188146" y="8241"/>
            <a:ext cx="25993325" cy="831318"/>
          </a:xfrm>
          <a:prstGeom prst="rect">
            <a:avLst/>
          </a:prstGeom>
          <a:noFill/>
        </p:spPr>
        <p:txBody>
          <a:bodyPr wrap="square" rtlCol="0">
            <a:spAutoFit/>
          </a:bodyPr>
          <a:lstStyle/>
          <a:p>
            <a:pPr algn="ctr"/>
            <a:r>
              <a:rPr lang="en-US" sz="4802" b="1"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2024 HOSA State Leadership Conference</a:t>
            </a:r>
          </a:p>
        </p:txBody>
      </p:sp>
      <p:sp>
        <p:nvSpPr>
          <p:cNvPr id="13" name="TextBox 12">
            <a:extLst>
              <a:ext uri="{FF2B5EF4-FFF2-40B4-BE49-F238E27FC236}">
                <a16:creationId xmlns:a16="http://schemas.microsoft.com/office/drawing/2014/main" id="{9968D585-6B89-963E-FEE5-86D7BD6078BB}"/>
              </a:ext>
            </a:extLst>
          </p:cNvPr>
          <p:cNvSpPr txBox="1"/>
          <p:nvPr/>
        </p:nvSpPr>
        <p:spPr>
          <a:xfrm>
            <a:off x="448658" y="3203395"/>
            <a:ext cx="9525000" cy="1384995"/>
          </a:xfrm>
          <a:prstGeom prst="rect">
            <a:avLst/>
          </a:prstGeom>
          <a:noFill/>
        </p:spPr>
        <p:txBody>
          <a:bodyPr wrap="square" rtlCol="0">
            <a:spAutoFit/>
          </a:bodyPr>
          <a:lstStyle/>
          <a:p>
            <a:pPr algn="ctr"/>
            <a:r>
              <a:rPr lang="en-US" sz="1400" kern="1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Hydrogels are polymers with a high water content. These polymers have shown remarkable versatility in various applications, from biomedical research to wastewater treatment. In this study, we dive into the science of hydrogels to explore their antibacterial properties. As hydrogels come in various forms, ranging from spheres to sheets, the aim of our research is to understand how the antibacterial properties of hydrogels are demonstrated against different strains of bacteria, and if there is a correlation between the strength of the antibacterial properties of hydrogels and their shape. The shape that outperforms the other can be used to make the </a:t>
            </a:r>
            <a:r>
              <a:rPr lang="en-US" sz="1400" kern="100" dirty="0" err="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HydroPad</a:t>
            </a:r>
            <a:r>
              <a:rPr lang="en-US" sz="1400" kern="1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a:t>
            </a:r>
          </a:p>
        </p:txBody>
      </p:sp>
      <p:sp>
        <p:nvSpPr>
          <p:cNvPr id="14" name="TextBox 13">
            <a:extLst>
              <a:ext uri="{FF2B5EF4-FFF2-40B4-BE49-F238E27FC236}">
                <a16:creationId xmlns:a16="http://schemas.microsoft.com/office/drawing/2014/main" id="{D078DE36-1136-D33E-5BB2-AF28E429EC3B}"/>
              </a:ext>
            </a:extLst>
          </p:cNvPr>
          <p:cNvSpPr txBox="1"/>
          <p:nvPr/>
        </p:nvSpPr>
        <p:spPr>
          <a:xfrm>
            <a:off x="207919" y="5075611"/>
            <a:ext cx="9871033" cy="16480922"/>
          </a:xfrm>
          <a:prstGeom prst="rect">
            <a:avLst/>
          </a:prstGeom>
          <a:noFill/>
        </p:spPr>
        <p:txBody>
          <a:bodyPr wrap="square" lIns="91440" tIns="45720" rIns="91440" bIns="45720" rtlCol="0" anchor="t">
            <a:spAutoFit/>
          </a:bodyPr>
          <a:lstStyle/>
          <a:p>
            <a:pPr marL="0" marR="0">
              <a:lnSpc>
                <a:spcPct val="107000"/>
              </a:lnSpc>
              <a:spcBef>
                <a:spcPts val="0"/>
              </a:spcBef>
              <a:spcAft>
                <a:spcPts val="0"/>
              </a:spcAft>
            </a:pPr>
            <a:r>
              <a:rPr lang="en-US" sz="1330" u="sng" kern="100" dirty="0">
                <a:effectLst>
                  <a:outerShdw blurRad="38100" dist="38100" dir="2700000" algn="tl">
                    <a:srgbClr val="000000">
                      <a:alpha val="43137"/>
                    </a:srgbClr>
                  </a:outerShdw>
                </a:effectLst>
                <a:latin typeface="Tahoma"/>
                <a:ea typeface="Tahoma"/>
                <a:cs typeface="Tahoma"/>
              </a:rPr>
              <a:t>Hydrogels:</a:t>
            </a:r>
            <a:endParaRPr lang="en-US" sz="1330" dirty="0">
              <a:effectLst>
                <a:outerShdw blurRad="38100" dist="38100" dir="2700000" algn="tl">
                  <a:srgbClr val="000000">
                    <a:alpha val="43137"/>
                  </a:srgbClr>
                </a:outerShdw>
              </a:effectLst>
              <a:latin typeface="Tahoma"/>
              <a:ea typeface="Tahoma"/>
              <a:cs typeface="Tahoma"/>
            </a:endParaRPr>
          </a:p>
          <a:p>
            <a:pPr marL="0" marR="0" indent="457200">
              <a:lnSpc>
                <a:spcPct val="107000"/>
              </a:lnSpc>
              <a:spcBef>
                <a:spcPts val="0"/>
              </a:spcBef>
              <a:spcAft>
                <a:spcPts val="0"/>
              </a:spcAft>
            </a:pPr>
            <a:r>
              <a:rPr lang="en-US" sz="1330" kern="100" dirty="0">
                <a:effectLst>
                  <a:outerShdw blurRad="38100" dist="38100" dir="2700000" algn="tl">
                    <a:srgbClr val="000000">
                      <a:alpha val="43137"/>
                    </a:srgbClr>
                  </a:outerShdw>
                </a:effectLst>
                <a:latin typeface="Tahoma"/>
                <a:ea typeface="Tahoma"/>
                <a:cs typeface="Tahoma"/>
              </a:rPr>
              <a:t>Hydrogels are three-dimensional network structures able to imbibe large amounts of water. Hydrogels do not typically dissolve due to chemical or physical cross-links and/or chain entanglements. They exist naturally in the form of polymer networks such as collagen or gelatin or can be made synthetically. (</a:t>
            </a:r>
            <a:r>
              <a:rPr lang="en-US" sz="1330" u="sng" dirty="0">
                <a:effectLst>
                  <a:outerShdw blurRad="38100" dist="38100" dir="2700000" algn="tl">
                    <a:srgbClr val="000000">
                      <a:alpha val="43137"/>
                    </a:srgbClr>
                  </a:outerShdw>
                </a:effectLst>
                <a:latin typeface="Tahoma"/>
                <a:ea typeface="Tahoma"/>
                <a:cs typeface="Tahoma"/>
                <a:hlinkClick r:id="rId3">
                  <a:extLst>
                    <a:ext uri="{A12FA001-AC4F-418D-AE19-62706E023703}">
                      <ahyp:hlinkClr xmlns:ahyp="http://schemas.microsoft.com/office/drawing/2018/hyperlinkcolor" val="tx"/>
                    </a:ext>
                  </a:extLst>
                </a:hlinkClick>
              </a:rPr>
              <a:t>9.20 - Hydrogels</a:t>
            </a:r>
            <a:r>
              <a:rPr lang="en-US" sz="1330" dirty="0">
                <a:effectLst>
                  <a:outerShdw blurRad="38100" dist="38100" dir="2700000" algn="tl">
                    <a:srgbClr val="000000">
                      <a:alpha val="43137"/>
                    </a:srgbClr>
                  </a:outerShdw>
                </a:effectLst>
                <a:latin typeface="Tahoma"/>
                <a:ea typeface="Tahoma"/>
                <a:cs typeface="Tahoma"/>
              </a:rPr>
              <a:t>)</a:t>
            </a:r>
          </a:p>
          <a:p>
            <a:pPr marL="0" marR="0">
              <a:lnSpc>
                <a:spcPct val="107000"/>
              </a:lnSpc>
              <a:spcBef>
                <a:spcPts val="0"/>
              </a:spcBef>
              <a:spcAft>
                <a:spcPts val="0"/>
              </a:spcAft>
            </a:pPr>
            <a:endParaRPr lang="en-US" sz="133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a:lnSpc>
                <a:spcPct val="107000"/>
              </a:lnSpc>
            </a:pPr>
            <a:r>
              <a:rPr lang="en-US" sz="1330" dirty="0">
                <a:effectLst>
                  <a:outerShdw blurRad="38100" dist="38100" dir="2700000" algn="tl">
                    <a:srgbClr val="000000">
                      <a:alpha val="43137"/>
                    </a:srgbClr>
                  </a:outerShdw>
                </a:effectLst>
                <a:latin typeface="Tahoma"/>
                <a:ea typeface="Tahoma"/>
                <a:cs typeface="Tahoma"/>
              </a:rPr>
              <a:t>A hydrogel is simply a hydrophilic polymeric network cross-linked in some fashion to produce an elastic structure. Thus, any technique which can be used to create a cross-linked polymer can be used to produce a hydrogel.  (</a:t>
            </a:r>
            <a:r>
              <a:rPr lang="en-US" sz="1330" u="sng" dirty="0">
                <a:effectLst>
                  <a:outerShdw blurRad="38100" dist="38100" dir="2700000" algn="tl">
                    <a:srgbClr val="000000">
                      <a:alpha val="43137"/>
                    </a:srgbClr>
                  </a:outerShdw>
                </a:effectLst>
                <a:latin typeface="Tahoma"/>
                <a:ea typeface="Tahoma"/>
                <a:cs typeface="Tahoma"/>
                <a:hlinkClick r:id="rId4">
                  <a:extLst>
                    <a:ext uri="{A12FA001-AC4F-418D-AE19-62706E023703}">
                      <ahyp:hlinkClr xmlns:ahyp="http://schemas.microsoft.com/office/drawing/2018/hyperlinkcolor" val="tx"/>
                    </a:ext>
                  </a:extLst>
                </a:hlinkClick>
              </a:rPr>
              <a:t>Hydrogel: Preparation, characterization, and applications</a:t>
            </a:r>
            <a:r>
              <a:rPr lang="en-US" sz="1330" dirty="0">
                <a:effectLst>
                  <a:outerShdw blurRad="38100" dist="38100" dir="2700000" algn="tl">
                    <a:srgbClr val="000000">
                      <a:alpha val="43137"/>
                    </a:srgbClr>
                  </a:outerShdw>
                </a:effectLst>
                <a:latin typeface="Tahoma"/>
                <a:ea typeface="Tahoma"/>
                <a:cs typeface="Tahoma"/>
              </a:rPr>
              <a:t>)</a:t>
            </a:r>
          </a:p>
          <a:p>
            <a:pPr>
              <a:lnSpc>
                <a:spcPct val="107000"/>
              </a:lnSpc>
            </a:pPr>
            <a:endParaRPr lang="en-US" sz="1330" u="sng"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0" marR="0">
              <a:lnSpc>
                <a:spcPct val="107000"/>
              </a:lnSpc>
              <a:spcBef>
                <a:spcPts val="0"/>
              </a:spcBef>
              <a:spcAft>
                <a:spcPts val="0"/>
              </a:spcAft>
            </a:pPr>
            <a:r>
              <a:rPr lang="en-US" sz="1330" u="sng" dirty="0">
                <a:effectLst>
                  <a:outerShdw blurRad="38100" dist="38100" dir="2700000" algn="tl">
                    <a:srgbClr val="000000">
                      <a:alpha val="43137"/>
                    </a:srgbClr>
                  </a:outerShdw>
                </a:effectLst>
                <a:latin typeface="Tahoma"/>
                <a:ea typeface="Tahoma"/>
                <a:cs typeface="Tahoma"/>
              </a:rPr>
              <a:t>Chemical/ Physical crosslinks/ Chain Entanglements:</a:t>
            </a:r>
            <a:endParaRPr lang="en-US" sz="1330" dirty="0">
              <a:effectLst>
                <a:outerShdw blurRad="38100" dist="38100" dir="2700000" algn="tl">
                  <a:srgbClr val="000000">
                    <a:alpha val="43137"/>
                  </a:srgbClr>
                </a:outerShdw>
              </a:effectLst>
              <a:latin typeface="Tahoma"/>
              <a:ea typeface="Tahoma"/>
              <a:cs typeface="Tahoma"/>
            </a:endParaRPr>
          </a:p>
          <a:p>
            <a:pPr marL="342900" marR="0" lvl="0" indent="-342900">
              <a:lnSpc>
                <a:spcPct val="107000"/>
              </a:lnSpc>
              <a:spcBef>
                <a:spcPts val="0"/>
              </a:spcBef>
              <a:spcAft>
                <a:spcPts val="0"/>
              </a:spcAft>
              <a:buFont typeface="Times New Roman" panose="02020603050405020304" pitchFamily="18" charset="0"/>
              <a:buChar char="-"/>
            </a:pPr>
            <a:r>
              <a:rPr lang="en-US" sz="1330" dirty="0">
                <a:effectLst>
                  <a:outerShdw blurRad="38100" dist="38100" dir="2700000" algn="tl">
                    <a:srgbClr val="000000">
                      <a:alpha val="43137"/>
                    </a:srgbClr>
                  </a:outerShdw>
                </a:effectLst>
                <a:latin typeface="Tahoma"/>
                <a:ea typeface="Tahoma"/>
                <a:cs typeface="Tahoma"/>
              </a:rPr>
              <a:t>(</a:t>
            </a:r>
            <a:r>
              <a:rPr lang="en-US" sz="1330" u="sng" dirty="0">
                <a:effectLst>
                  <a:outerShdw blurRad="38100" dist="38100" dir="2700000" algn="tl">
                    <a:srgbClr val="000000">
                      <a:alpha val="43137"/>
                    </a:srgbClr>
                  </a:outerShdw>
                </a:effectLst>
                <a:latin typeface="Tahoma"/>
                <a:ea typeface="Tahoma"/>
                <a:cs typeface="Tahoma"/>
              </a:rPr>
              <a:t>Crosslinks</a:t>
            </a:r>
            <a:r>
              <a:rPr lang="en-US" sz="1330" dirty="0">
                <a:effectLst>
                  <a:outerShdw blurRad="38100" dist="38100" dir="2700000" algn="tl">
                    <a:srgbClr val="000000">
                      <a:alpha val="43137"/>
                    </a:srgbClr>
                  </a:outerShdw>
                </a:effectLst>
                <a:latin typeface="Tahoma"/>
                <a:ea typeface="Tahoma"/>
                <a:cs typeface="Tahoma"/>
              </a:rPr>
              <a:t>) In chemistry and biochemistry, cross linking is the process of the formation of bonds between polymer chains. (</a:t>
            </a:r>
            <a:r>
              <a:rPr lang="en-US" sz="1330" u="sng" dirty="0">
                <a:effectLst>
                  <a:outerShdw blurRad="38100" dist="38100" dir="2700000" algn="tl">
                    <a:srgbClr val="000000">
                      <a:alpha val="43137"/>
                    </a:srgbClr>
                  </a:outerShdw>
                </a:effectLst>
                <a:latin typeface="Tahoma"/>
                <a:ea typeface="Tahoma"/>
                <a:cs typeface="Tahoma"/>
                <a:hlinkClick r:id="rId5">
                  <a:extLst>
                    <a:ext uri="{A12FA001-AC4F-418D-AE19-62706E023703}">
                      <ahyp:hlinkClr xmlns:ahyp="http://schemas.microsoft.com/office/drawing/2018/hyperlinkcolor" val="tx"/>
                    </a:ext>
                  </a:extLst>
                </a:hlinkClick>
              </a:rPr>
              <a:t>Difference Between Chemical and Physical Cross Links</a:t>
            </a:r>
            <a:r>
              <a:rPr lang="en-US" sz="1330" dirty="0">
                <a:effectLst>
                  <a:outerShdw blurRad="38100" dist="38100" dir="2700000" algn="tl">
                    <a:srgbClr val="000000">
                      <a:alpha val="43137"/>
                    </a:srgbClr>
                  </a:outerShdw>
                </a:effectLst>
                <a:latin typeface="Tahoma"/>
                <a:ea typeface="Tahoma"/>
                <a:cs typeface="Tahoma"/>
              </a:rPr>
              <a:t>)</a:t>
            </a:r>
          </a:p>
          <a:p>
            <a:pPr marL="342900" marR="0" lvl="0" indent="-342900">
              <a:lnSpc>
                <a:spcPct val="107000"/>
              </a:lnSpc>
              <a:spcBef>
                <a:spcPts val="0"/>
              </a:spcBef>
              <a:spcAft>
                <a:spcPts val="0"/>
              </a:spcAft>
              <a:buFont typeface="Times New Roman" panose="02020603050405020304" pitchFamily="18" charset="0"/>
              <a:buChar char="-"/>
            </a:pPr>
            <a:r>
              <a:rPr lang="en-US" sz="1330" dirty="0">
                <a:effectLst>
                  <a:outerShdw blurRad="38100" dist="38100" dir="2700000" algn="tl">
                    <a:srgbClr val="000000">
                      <a:alpha val="43137"/>
                    </a:srgbClr>
                  </a:outerShdw>
                </a:effectLst>
                <a:latin typeface="Tahoma"/>
                <a:ea typeface="Tahoma"/>
                <a:cs typeface="Tahoma"/>
              </a:rPr>
              <a:t>(Chemical crosslinks) Chemical cross-linking refers to intermolecular or intramolecular joining of two or more molecules by a covalent bond. (</a:t>
            </a:r>
            <a:r>
              <a:rPr lang="en-US" sz="1330" u="sng" dirty="0">
                <a:effectLst>
                  <a:outerShdw blurRad="38100" dist="38100" dir="2700000" algn="tl">
                    <a:srgbClr val="000000">
                      <a:alpha val="43137"/>
                    </a:srgbClr>
                  </a:outerShdw>
                </a:effectLst>
                <a:latin typeface="Tahoma"/>
                <a:ea typeface="Tahoma"/>
                <a:cs typeface="Tahoma"/>
                <a:hlinkClick r:id="rId6">
                  <a:extLst>
                    <a:ext uri="{A12FA001-AC4F-418D-AE19-62706E023703}">
                      <ahyp:hlinkClr xmlns:ahyp="http://schemas.microsoft.com/office/drawing/2018/hyperlinkcolor" val="tx"/>
                    </a:ext>
                  </a:extLst>
                </a:hlinkClick>
              </a:rPr>
              <a:t>Chemical Cross linking: Role in Protein and Peptide Science</a:t>
            </a:r>
            <a:r>
              <a:rPr lang="en-US" sz="1330" dirty="0">
                <a:effectLst>
                  <a:outerShdw blurRad="38100" dist="38100" dir="2700000" algn="tl">
                    <a:srgbClr val="000000">
                      <a:alpha val="43137"/>
                    </a:srgbClr>
                  </a:outerShdw>
                </a:effectLst>
                <a:latin typeface="Tahoma"/>
                <a:ea typeface="Tahoma"/>
                <a:cs typeface="Tahoma"/>
              </a:rPr>
              <a:t>)</a:t>
            </a:r>
          </a:p>
          <a:p>
            <a:pPr marL="742950" marR="0" lvl="1" indent="-285750">
              <a:lnSpc>
                <a:spcPct val="107000"/>
              </a:lnSpc>
              <a:spcBef>
                <a:spcPts val="0"/>
              </a:spcBef>
              <a:spcAft>
                <a:spcPts val="0"/>
              </a:spcAft>
              <a:buFont typeface="Courier New" panose="02070309020205020404" pitchFamily="49" charset="0"/>
              <a:buChar char="o"/>
            </a:pPr>
            <a:r>
              <a:rPr lang="en-US" sz="1330" dirty="0">
                <a:effectLst>
                  <a:outerShdw blurRad="38100" dist="38100" dir="2700000" algn="tl">
                    <a:srgbClr val="000000">
                      <a:alpha val="43137"/>
                    </a:srgbClr>
                  </a:outerShdw>
                </a:effectLst>
                <a:latin typeface="Tahoma"/>
                <a:ea typeface="Tahoma"/>
                <a:cs typeface="Tahoma"/>
              </a:rPr>
              <a:t>Chemical Crosslinks are more likely to be stronger than physical crosslinks as it was a stronger reaction that brought the molecules together. (</a:t>
            </a:r>
            <a:r>
              <a:rPr lang="en-US" sz="1330" u="sng" dirty="0">
                <a:effectLst>
                  <a:outerShdw blurRad="38100" dist="38100" dir="2700000" algn="tl">
                    <a:srgbClr val="000000">
                      <a:alpha val="43137"/>
                    </a:srgbClr>
                  </a:outerShdw>
                </a:effectLst>
                <a:latin typeface="Tahoma"/>
                <a:ea typeface="Tahoma"/>
                <a:cs typeface="Tahoma"/>
                <a:hlinkClick r:id="rId5">
                  <a:extLst>
                    <a:ext uri="{A12FA001-AC4F-418D-AE19-62706E023703}">
                      <ahyp:hlinkClr xmlns:ahyp="http://schemas.microsoft.com/office/drawing/2018/hyperlinkcolor" val="tx"/>
                    </a:ext>
                  </a:extLst>
                </a:hlinkClick>
              </a:rPr>
              <a:t>Difference Between Chemical and Physical Cross Links</a:t>
            </a:r>
            <a:r>
              <a:rPr lang="en-US" sz="1330" dirty="0">
                <a:effectLst>
                  <a:outerShdw blurRad="38100" dist="38100" dir="2700000" algn="tl">
                    <a:srgbClr val="000000">
                      <a:alpha val="43137"/>
                    </a:srgbClr>
                  </a:outerShdw>
                </a:effectLst>
                <a:latin typeface="Tahoma"/>
                <a:ea typeface="Tahoma"/>
                <a:cs typeface="Tahoma"/>
              </a:rPr>
              <a:t>)</a:t>
            </a:r>
          </a:p>
          <a:p>
            <a:pPr marL="742950" marR="0" lvl="1" indent="-285750">
              <a:lnSpc>
                <a:spcPct val="107000"/>
              </a:lnSpc>
              <a:spcBef>
                <a:spcPts val="0"/>
              </a:spcBef>
              <a:spcAft>
                <a:spcPts val="0"/>
              </a:spcAft>
              <a:buFont typeface="Courier New" panose="02070309020205020404" pitchFamily="49" charset="0"/>
              <a:buChar char="o"/>
            </a:pPr>
            <a:r>
              <a:rPr lang="en-US" sz="1330" dirty="0">
                <a:effectLst>
                  <a:outerShdw blurRad="38100" dist="38100" dir="2700000" algn="tl">
                    <a:srgbClr val="000000">
                      <a:alpha val="43137"/>
                    </a:srgbClr>
                  </a:outerShdw>
                </a:effectLst>
                <a:latin typeface="Tahoma"/>
                <a:ea typeface="Tahoma"/>
                <a:cs typeface="Tahoma"/>
              </a:rPr>
              <a:t>Chemical cross linking is the formation of a bond between polymer chains through covalent chemical bonds. These cross-links form by chemical reactions that can be initiated through heat, pressure, change in pH, or irradiation.</a:t>
            </a:r>
          </a:p>
          <a:p>
            <a:pPr marL="742950" marR="0" lvl="1" indent="-285750">
              <a:lnSpc>
                <a:spcPct val="107000"/>
              </a:lnSpc>
              <a:spcBef>
                <a:spcPts val="0"/>
              </a:spcBef>
              <a:spcAft>
                <a:spcPts val="0"/>
              </a:spcAft>
              <a:buFont typeface="Courier New" panose="02070309020205020404" pitchFamily="49" charset="0"/>
              <a:buChar char="o"/>
            </a:pPr>
            <a:r>
              <a:rPr lang="en-US" sz="1330" dirty="0">
                <a:effectLst>
                  <a:outerShdw blurRad="38100" dist="38100" dir="2700000" algn="tl">
                    <a:srgbClr val="000000">
                      <a:alpha val="43137"/>
                    </a:srgbClr>
                  </a:outerShdw>
                </a:effectLst>
                <a:latin typeface="Tahoma"/>
                <a:ea typeface="Tahoma"/>
                <a:cs typeface="Tahoma"/>
              </a:rPr>
              <a:t>Chemical cross links form through covalent bonding and chemical cross linking has high durability.</a:t>
            </a:r>
          </a:p>
          <a:p>
            <a:pPr marL="342900" indent="-342900">
              <a:lnSpc>
                <a:spcPct val="107000"/>
              </a:lnSpc>
              <a:buFont typeface="Times New Roman" panose="02020603050405020304" pitchFamily="18" charset="0"/>
              <a:buChar char="-"/>
            </a:pPr>
            <a:r>
              <a:rPr lang="en-US" sz="1330" dirty="0">
                <a:effectLst>
                  <a:outerShdw blurRad="38100" dist="38100" dir="2700000" algn="tl">
                    <a:srgbClr val="000000">
                      <a:alpha val="43137"/>
                    </a:srgbClr>
                  </a:outerShdw>
                </a:effectLst>
                <a:latin typeface="Tahoma"/>
                <a:ea typeface="Tahoma"/>
                <a:cs typeface="Tahoma"/>
              </a:rPr>
              <a:t>(</a:t>
            </a:r>
            <a:r>
              <a:rPr lang="en-US" sz="1330" u="sng" dirty="0">
                <a:effectLst>
                  <a:outerShdw blurRad="38100" dist="38100" dir="2700000" algn="tl">
                    <a:srgbClr val="000000">
                      <a:alpha val="43137"/>
                    </a:srgbClr>
                  </a:outerShdw>
                </a:effectLst>
                <a:latin typeface="Tahoma"/>
                <a:ea typeface="Tahoma"/>
                <a:cs typeface="Tahoma"/>
              </a:rPr>
              <a:t>Physical crosslinks</a:t>
            </a:r>
            <a:r>
              <a:rPr lang="en-US" sz="1330" dirty="0">
                <a:effectLst>
                  <a:outerShdw blurRad="38100" dist="38100" dir="2700000" algn="tl">
                    <a:srgbClr val="000000">
                      <a:alpha val="43137"/>
                    </a:srgbClr>
                  </a:outerShdw>
                </a:effectLst>
                <a:latin typeface="Tahoma"/>
                <a:ea typeface="Tahoma"/>
                <a:cs typeface="Tahoma"/>
              </a:rPr>
              <a:t>) Physical cross-linking via ionic interactions, and chemical cross-linking via covalent bonding. </a:t>
            </a:r>
          </a:p>
          <a:p>
            <a:pPr>
              <a:lnSpc>
                <a:spcPct val="107000"/>
              </a:lnSpc>
            </a:pPr>
            <a:r>
              <a:rPr lang="en-US" sz="1330" dirty="0">
                <a:effectLst>
                  <a:outerShdw blurRad="38100" dist="38100" dir="2700000" algn="tl">
                    <a:srgbClr val="000000">
                      <a:alpha val="43137"/>
                    </a:srgbClr>
                  </a:outerShdw>
                </a:effectLst>
                <a:latin typeface="Tahoma"/>
                <a:ea typeface="Tahoma"/>
                <a:cs typeface="Tahoma"/>
              </a:rPr>
              <a:t>  (</a:t>
            </a:r>
            <a:r>
              <a:rPr lang="en-US" sz="1330" u="sng" dirty="0">
                <a:effectLst>
                  <a:outerShdw blurRad="38100" dist="38100" dir="2700000" algn="tl">
                    <a:srgbClr val="000000">
                      <a:alpha val="43137"/>
                    </a:srgbClr>
                  </a:outerShdw>
                </a:effectLst>
                <a:latin typeface="Tahoma"/>
                <a:ea typeface="Tahoma"/>
                <a:cs typeface="Tahoma"/>
                <a:hlinkClick r:id="rId7">
                  <a:extLst>
                    <a:ext uri="{A12FA001-AC4F-418D-AE19-62706E023703}">
                      <ahyp:hlinkClr xmlns:ahyp="http://schemas.microsoft.com/office/drawing/2018/hyperlinkcolor" val="tx"/>
                    </a:ext>
                  </a:extLst>
                </a:hlinkClick>
              </a:rPr>
              <a:t>Physical Cross-linking</a:t>
            </a:r>
            <a:r>
              <a:rPr lang="en-US" sz="1330" dirty="0">
                <a:effectLst>
                  <a:outerShdw blurRad="38100" dist="38100" dir="2700000" algn="tl">
                    <a:srgbClr val="000000">
                      <a:alpha val="43137"/>
                    </a:srgbClr>
                  </a:outerShdw>
                </a:effectLst>
                <a:latin typeface="Tahoma"/>
                <a:ea typeface="Tahoma"/>
                <a:cs typeface="Tahoma"/>
              </a:rPr>
              <a:t>) </a:t>
            </a:r>
          </a:p>
          <a:p>
            <a:pPr marL="742950" marR="0" lvl="1" indent="-285750">
              <a:lnSpc>
                <a:spcPct val="107000"/>
              </a:lnSpc>
              <a:spcBef>
                <a:spcPts val="0"/>
              </a:spcBef>
              <a:spcAft>
                <a:spcPts val="0"/>
              </a:spcAft>
              <a:buFont typeface="Courier New" panose="02070309020205020404" pitchFamily="49" charset="0"/>
              <a:buChar char="o"/>
            </a:pPr>
            <a:r>
              <a:rPr lang="en-US" sz="1330" dirty="0">
                <a:effectLst>
                  <a:outerShdw blurRad="38100" dist="38100" dir="2700000" algn="tl">
                    <a:srgbClr val="000000">
                      <a:alpha val="43137"/>
                    </a:srgbClr>
                  </a:outerShdw>
                </a:effectLst>
                <a:latin typeface="Tahoma"/>
                <a:ea typeface="Tahoma"/>
                <a:cs typeface="Tahoma"/>
              </a:rPr>
              <a:t>Physical cross linking is the formation of a bond between polymer chains through weak interactions. Most of the times, these interactions tend to be ionic bonds. E.g., sodium alginate gels form ionic bonds upon exposure to calcium ions. This cross linking involves bridge formation between alginate chains. (</a:t>
            </a:r>
            <a:r>
              <a:rPr lang="en-US" sz="1330" u="sng" dirty="0">
                <a:effectLst>
                  <a:outerShdw blurRad="38100" dist="38100" dir="2700000" algn="tl">
                    <a:srgbClr val="000000">
                      <a:alpha val="43137"/>
                    </a:srgbClr>
                  </a:outerShdw>
                </a:effectLst>
                <a:latin typeface="Tahoma"/>
                <a:ea typeface="Tahoma"/>
                <a:cs typeface="Tahoma"/>
                <a:hlinkClick r:id="rId5">
                  <a:extLst>
                    <a:ext uri="{A12FA001-AC4F-418D-AE19-62706E023703}">
                      <ahyp:hlinkClr xmlns:ahyp="http://schemas.microsoft.com/office/drawing/2018/hyperlinkcolor" val="tx"/>
                    </a:ext>
                  </a:extLst>
                </a:hlinkClick>
              </a:rPr>
              <a:t>Difference Between Chemical and Physical Cross Links</a:t>
            </a:r>
            <a:r>
              <a:rPr lang="en-US" sz="1330" dirty="0">
                <a:effectLst>
                  <a:outerShdw blurRad="38100" dist="38100" dir="2700000" algn="tl">
                    <a:srgbClr val="000000">
                      <a:alpha val="43137"/>
                    </a:srgbClr>
                  </a:outerShdw>
                </a:effectLst>
                <a:latin typeface="Tahoma"/>
                <a:ea typeface="Tahoma"/>
                <a:cs typeface="Tahoma"/>
              </a:rPr>
              <a:t>)</a:t>
            </a:r>
          </a:p>
          <a:p>
            <a:pPr marL="742950" marR="0" lvl="1" indent="-285750">
              <a:lnSpc>
                <a:spcPct val="107000"/>
              </a:lnSpc>
              <a:spcBef>
                <a:spcPts val="0"/>
              </a:spcBef>
              <a:spcAft>
                <a:spcPts val="0"/>
              </a:spcAft>
              <a:buFont typeface="Courier New" panose="02070309020205020404" pitchFamily="49" charset="0"/>
              <a:buChar char="o"/>
            </a:pPr>
            <a:r>
              <a:rPr lang="en-US" sz="1330" dirty="0">
                <a:effectLst>
                  <a:outerShdw blurRad="38100" dist="38100" dir="2700000" algn="tl">
                    <a:srgbClr val="000000">
                      <a:alpha val="43137"/>
                    </a:srgbClr>
                  </a:outerShdw>
                </a:effectLst>
                <a:latin typeface="Tahoma"/>
                <a:ea typeface="Tahoma"/>
                <a:cs typeface="Tahoma"/>
              </a:rPr>
              <a:t>Generally, physical cross links are not comparatively stable mechanically and thermally. There is a class of polymers known as thermoplastic elastomers that tend to rely on physical cross linking in their microstructure. This cross linking gives the material stability, so they are widely useful in non-tire applications, e.g. snowmobile tracks, and catheters for medical use. This is because the physical cross linking is often reversible, and we can reform it through the application of heat.</a:t>
            </a:r>
          </a:p>
          <a:p>
            <a:pPr marL="742950" marR="0" lvl="1" indent="-285750">
              <a:lnSpc>
                <a:spcPct val="107000"/>
              </a:lnSpc>
              <a:spcBef>
                <a:spcPts val="0"/>
              </a:spcBef>
              <a:spcAft>
                <a:spcPts val="0"/>
              </a:spcAft>
              <a:buFont typeface="Courier New" panose="02070309020205020404" pitchFamily="49" charset="0"/>
              <a:buChar char="o"/>
            </a:pPr>
            <a:r>
              <a:rPr lang="en-US" sz="1330" dirty="0">
                <a:effectLst>
                  <a:outerShdw blurRad="38100" dist="38100" dir="2700000" algn="tl">
                    <a:srgbClr val="000000">
                      <a:alpha val="43137"/>
                    </a:srgbClr>
                  </a:outerShdw>
                </a:effectLst>
                <a:latin typeface="Tahoma"/>
                <a:ea typeface="Tahoma"/>
                <a:cs typeface="Tahoma"/>
              </a:rPr>
              <a:t>Physical cross links occur through weak interactions; in addition, physical cross linking has low durability.</a:t>
            </a:r>
          </a:p>
          <a:p>
            <a:pPr marL="342900" marR="0" lvl="0" indent="-342900">
              <a:lnSpc>
                <a:spcPct val="107000"/>
              </a:lnSpc>
              <a:spcBef>
                <a:spcPts val="0"/>
              </a:spcBef>
              <a:spcAft>
                <a:spcPts val="0"/>
              </a:spcAft>
              <a:buFont typeface="Times New Roman" panose="02020603050405020304" pitchFamily="18" charset="0"/>
              <a:buChar char="-"/>
            </a:pPr>
            <a:r>
              <a:rPr lang="en-US" sz="1330" dirty="0">
                <a:effectLst>
                  <a:outerShdw blurRad="38100" dist="38100" dir="2700000" algn="tl">
                    <a:srgbClr val="000000">
                      <a:alpha val="43137"/>
                    </a:srgbClr>
                  </a:outerShdw>
                </a:effectLst>
                <a:latin typeface="Tahoma"/>
                <a:ea typeface="Tahoma"/>
                <a:cs typeface="Tahoma"/>
              </a:rPr>
              <a:t>(</a:t>
            </a:r>
            <a:r>
              <a:rPr lang="en-US" sz="1330" u="sng" dirty="0">
                <a:effectLst>
                  <a:outerShdw blurRad="38100" dist="38100" dir="2700000" algn="tl">
                    <a:srgbClr val="000000">
                      <a:alpha val="43137"/>
                    </a:srgbClr>
                  </a:outerShdw>
                </a:effectLst>
                <a:latin typeface="Tahoma"/>
                <a:ea typeface="Tahoma"/>
                <a:cs typeface="Tahoma"/>
              </a:rPr>
              <a:t>Chain Entanglement</a:t>
            </a:r>
            <a:r>
              <a:rPr lang="en-US" sz="1330" dirty="0">
                <a:effectLst>
                  <a:outerShdw blurRad="38100" dist="38100" dir="2700000" algn="tl">
                    <a:srgbClr val="000000">
                      <a:alpha val="43137"/>
                    </a:srgbClr>
                  </a:outerShdw>
                </a:effectLst>
                <a:latin typeface="Tahoma"/>
                <a:ea typeface="Tahoma"/>
                <a:cs typeface="Tahoma"/>
              </a:rPr>
              <a:t>) if the chain crosses an arbitrary plane 3 times, then it is </a:t>
            </a:r>
            <a:r>
              <a:rPr lang="en-US" sz="1330" u="sng" dirty="0">
                <a:effectLst>
                  <a:outerShdw blurRad="38100" dist="38100" dir="2700000" algn="tl">
                    <a:srgbClr val="000000">
                      <a:alpha val="43137"/>
                    </a:srgbClr>
                  </a:outerShdw>
                </a:effectLst>
                <a:latin typeface="Tahoma"/>
                <a:ea typeface="Tahoma"/>
                <a:cs typeface="Tahoma"/>
              </a:rPr>
              <a:t>entangled.</a:t>
            </a:r>
            <a:endParaRPr lang="en-US" sz="1330" dirty="0">
              <a:effectLst>
                <a:outerShdw blurRad="38100" dist="38100" dir="2700000" algn="tl">
                  <a:srgbClr val="000000">
                    <a:alpha val="43137"/>
                  </a:srgbClr>
                </a:outerShdw>
              </a:effectLst>
              <a:latin typeface="Tahoma"/>
              <a:ea typeface="Tahoma"/>
              <a:cs typeface="Tahoma"/>
            </a:endParaRPr>
          </a:p>
          <a:p>
            <a:pPr marL="685800" marR="0">
              <a:lnSpc>
                <a:spcPct val="107000"/>
              </a:lnSpc>
              <a:spcBef>
                <a:spcPts val="0"/>
              </a:spcBef>
              <a:spcAft>
                <a:spcPts val="0"/>
              </a:spcAft>
            </a:pPr>
            <a:endParaRPr lang="en-US" sz="133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indent="457200">
              <a:lnSpc>
                <a:spcPct val="107000"/>
              </a:lnSpc>
            </a:pPr>
            <a:r>
              <a:rPr lang="en-US" sz="1330" dirty="0">
                <a:effectLst>
                  <a:outerShdw blurRad="38100" dist="38100" dir="2700000" algn="tl">
                    <a:srgbClr val="000000">
                      <a:alpha val="43137"/>
                    </a:srgbClr>
                  </a:outerShdw>
                </a:effectLst>
                <a:latin typeface="Tahoma"/>
                <a:ea typeface="Tahoma"/>
                <a:cs typeface="Tahoma"/>
              </a:rPr>
              <a:t>“The alginate displays properties both of ionic and of covalent materials and students can see how changing the charge on an ion can have an impact on structure. Sodium alginate is the sodium salt of alginic acid, a polysaccharide used by brown algae to support its cell walls, similar to the way plants use cellulose. It is extracted from seaweed and used widely in food and medicine. Each repeating sugar monomer in the structure carries a carboxylate anion with a balancing sodium cation. Once dipped into the calcium chloride solution, calcium ions begin to displace sodium ions from the alginate and exert a greater electrostatic attraction on the carboxylate anions on neighboring chains. These interactions create cross-links between the chains, forming a gel.” (</a:t>
            </a:r>
            <a:r>
              <a:rPr lang="en-US" sz="1330" u="sng" dirty="0">
                <a:effectLst>
                  <a:outerShdw blurRad="38100" dist="38100" dir="2700000" algn="tl">
                    <a:srgbClr val="000000">
                      <a:alpha val="43137"/>
                    </a:srgbClr>
                  </a:outerShdw>
                </a:effectLst>
                <a:latin typeface="Tahoma"/>
                <a:ea typeface="Tahoma"/>
                <a:cs typeface="Tahoma"/>
              </a:rPr>
              <a:t>Sodium alginate &amp; </a:t>
            </a:r>
            <a:r>
              <a:rPr lang="en-US" sz="1330" u="sng" dirty="0">
                <a:effectLst>
                  <a:outerShdw blurRad="38100" dist="38100" dir="2700000" algn="tl">
                    <a:srgbClr val="000000">
                      <a:alpha val="43137"/>
                    </a:srgbClr>
                  </a:outerShdw>
                </a:effectLst>
                <a:ea typeface="+mn-lt"/>
                <a:cs typeface="+mn-lt"/>
              </a:rPr>
              <a:t>Spherification</a:t>
            </a:r>
            <a:r>
              <a:rPr lang="en-US" sz="1330" dirty="0">
                <a:effectLst>
                  <a:outerShdw blurRad="38100" dist="38100" dir="2700000" algn="tl">
                    <a:srgbClr val="000000">
                      <a:alpha val="43137"/>
                    </a:srgbClr>
                  </a:outerShdw>
                </a:effectLst>
                <a:latin typeface="Tahoma"/>
                <a:ea typeface="Tahoma"/>
                <a:cs typeface="Tahoma"/>
              </a:rPr>
              <a:t>)</a:t>
            </a:r>
          </a:p>
          <a:p>
            <a:pPr marL="0" marR="0" indent="457200">
              <a:lnSpc>
                <a:spcPct val="107000"/>
              </a:lnSpc>
              <a:spcBef>
                <a:spcPts val="0"/>
              </a:spcBef>
              <a:spcAft>
                <a:spcPts val="0"/>
              </a:spcAft>
            </a:pPr>
            <a:endParaRPr lang="en-US" sz="133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0" marR="0" indent="457200">
              <a:lnSpc>
                <a:spcPct val="107000"/>
              </a:lnSpc>
              <a:spcBef>
                <a:spcPts val="0"/>
              </a:spcBef>
              <a:spcAft>
                <a:spcPts val="0"/>
              </a:spcAft>
            </a:pPr>
            <a:r>
              <a:rPr lang="en-US" sz="1330" dirty="0">
                <a:effectLst>
                  <a:outerShdw blurRad="38100" dist="38100" dir="2700000" algn="tl">
                    <a:srgbClr val="000000">
                      <a:alpha val="43137"/>
                    </a:srgbClr>
                  </a:outerShdw>
                </a:effectLst>
                <a:latin typeface="Tahoma"/>
                <a:ea typeface="Tahoma"/>
                <a:cs typeface="Tahoma"/>
              </a:rPr>
              <a:t>“When alginate is added to a liquid, it will act as a thickener. In the presence of calcium ions, a mixture containing alginate will form a gel. The calcium ions insert themselves between individual alginate strands and will allow them to interlock and form a gel” (</a:t>
            </a:r>
            <a:r>
              <a:rPr lang="en-US" sz="1330" u="sng" dirty="0">
                <a:effectLst>
                  <a:outerShdw blurRad="38100" dist="38100" dir="2700000" algn="tl">
                    <a:srgbClr val="000000">
                      <a:alpha val="43137"/>
                    </a:srgbClr>
                  </a:outerShdw>
                </a:effectLst>
                <a:latin typeface="Tahoma"/>
                <a:ea typeface="Tahoma"/>
                <a:cs typeface="Tahoma"/>
                <a:hlinkClick r:id="rId8">
                  <a:extLst>
                    <a:ext uri="{A12FA001-AC4F-418D-AE19-62706E023703}">
                      <ahyp:hlinkClr xmlns:ahyp="http://schemas.microsoft.com/office/drawing/2018/hyperlinkcolor" val="tx"/>
                    </a:ext>
                  </a:extLst>
                </a:hlinkClick>
              </a:rPr>
              <a:t>Seaweed Spheres</a:t>
            </a:r>
            <a:r>
              <a:rPr lang="en-US" sz="1330" kern="100" dirty="0">
                <a:effectLst>
                  <a:outerShdw blurRad="38100" dist="38100" dir="2700000" algn="tl">
                    <a:srgbClr val="000000">
                      <a:alpha val="43137"/>
                    </a:srgbClr>
                  </a:outerShdw>
                </a:effectLst>
                <a:latin typeface="Tahoma"/>
                <a:ea typeface="Tahoma"/>
                <a:cs typeface="Tahoma"/>
              </a:rPr>
              <a:t>)</a:t>
            </a:r>
            <a:endParaRPr lang="en-US" sz="1330" dirty="0">
              <a:effectLst>
                <a:outerShdw blurRad="38100" dist="38100" dir="2700000" algn="tl">
                  <a:srgbClr val="000000">
                    <a:alpha val="43137"/>
                  </a:srgbClr>
                </a:outerShdw>
              </a:effectLst>
              <a:latin typeface="Tahoma"/>
              <a:ea typeface="Tahoma"/>
              <a:cs typeface="Tahoma"/>
            </a:endParaRPr>
          </a:p>
          <a:p>
            <a:pPr marL="0" marR="0">
              <a:lnSpc>
                <a:spcPct val="107000"/>
              </a:lnSpc>
              <a:spcBef>
                <a:spcPts val="0"/>
              </a:spcBef>
              <a:spcAft>
                <a:spcPts val="0"/>
              </a:spcAft>
            </a:pPr>
            <a:endParaRPr lang="en-US" sz="133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0" marR="0">
              <a:lnSpc>
                <a:spcPct val="107000"/>
              </a:lnSpc>
              <a:spcBef>
                <a:spcPts val="0"/>
              </a:spcBef>
              <a:spcAft>
                <a:spcPts val="0"/>
              </a:spcAft>
            </a:pPr>
            <a:r>
              <a:rPr lang="en-US" sz="1330" u="sng" dirty="0">
                <a:effectLst>
                  <a:outerShdw blurRad="38100" dist="38100" dir="2700000" algn="tl">
                    <a:srgbClr val="000000">
                      <a:alpha val="43137"/>
                    </a:srgbClr>
                  </a:outerShdw>
                </a:effectLst>
                <a:latin typeface="Tahoma"/>
                <a:ea typeface="Tahoma"/>
                <a:cs typeface="Tahoma"/>
              </a:rPr>
              <a:t>Bacteria Used:</a:t>
            </a:r>
            <a:endParaRPr lang="en-US" sz="1330" dirty="0">
              <a:effectLst>
                <a:outerShdw blurRad="38100" dist="38100" dir="2700000" algn="tl">
                  <a:srgbClr val="000000">
                    <a:alpha val="43137"/>
                  </a:srgbClr>
                </a:outerShdw>
              </a:effectLst>
              <a:latin typeface="Tahoma"/>
              <a:ea typeface="Tahoma"/>
              <a:cs typeface="Tahoma"/>
            </a:endParaRPr>
          </a:p>
          <a:p>
            <a:pPr marL="0" marR="0">
              <a:lnSpc>
                <a:spcPct val="107000"/>
              </a:lnSpc>
              <a:spcBef>
                <a:spcPts val="0"/>
              </a:spcBef>
              <a:spcAft>
                <a:spcPts val="800"/>
              </a:spcAft>
            </a:pPr>
            <a:r>
              <a:rPr lang="en-US" sz="1330" dirty="0">
                <a:effectLst>
                  <a:outerShdw blurRad="38100" dist="38100" dir="2700000" algn="tl">
                    <a:srgbClr val="000000">
                      <a:alpha val="43137"/>
                    </a:srgbClr>
                  </a:outerShdw>
                </a:effectLst>
                <a:latin typeface="Tahoma"/>
                <a:ea typeface="Tahoma"/>
                <a:cs typeface="Tahoma"/>
              </a:rPr>
              <a:t>“While nosocomial infections by </a:t>
            </a:r>
            <a:r>
              <a:rPr lang="en-US" sz="1330" i="1" dirty="0">
                <a:effectLst>
                  <a:outerShdw blurRad="38100" dist="38100" dir="2700000" algn="tl">
                    <a:srgbClr val="000000">
                      <a:alpha val="43137"/>
                    </a:srgbClr>
                  </a:outerShdw>
                </a:effectLst>
                <a:latin typeface="Tahoma"/>
                <a:ea typeface="Tahoma"/>
                <a:cs typeface="Tahoma"/>
              </a:rPr>
              <a:t>Staphylococcus epidermidis</a:t>
            </a:r>
            <a:r>
              <a:rPr lang="en-US" sz="1330" dirty="0">
                <a:effectLst>
                  <a:outerShdw blurRad="38100" dist="38100" dir="2700000" algn="tl">
                    <a:srgbClr val="000000">
                      <a:alpha val="43137"/>
                    </a:srgbClr>
                  </a:outerShdw>
                </a:effectLst>
                <a:latin typeface="Tahoma"/>
                <a:ea typeface="Tahoma"/>
                <a:cs typeface="Tahoma"/>
              </a:rPr>
              <a:t> have gained much attention, this skin colonizer has apparently not evolved to cause disease but maintain the commonly benign relationship with its host… In particular, </a:t>
            </a:r>
            <a:r>
              <a:rPr lang="en-US" sz="1330" i="1" dirty="0">
                <a:effectLst>
                  <a:outerShdw blurRad="38100" dist="38100" dir="2700000" algn="tl">
                    <a:srgbClr val="000000">
                      <a:alpha val="43137"/>
                    </a:srgbClr>
                  </a:outerShdw>
                </a:effectLst>
                <a:latin typeface="Tahoma"/>
                <a:ea typeface="Tahoma"/>
                <a:cs typeface="Tahoma"/>
              </a:rPr>
              <a:t>S. epidermidis</a:t>
            </a:r>
            <a:r>
              <a:rPr lang="en-US" sz="1330" dirty="0">
                <a:effectLst>
                  <a:outerShdw blurRad="38100" dist="38100" dir="2700000" algn="tl">
                    <a:srgbClr val="000000">
                      <a:alpha val="43137"/>
                    </a:srgbClr>
                  </a:outerShdw>
                </a:effectLst>
                <a:latin typeface="Tahoma"/>
                <a:ea typeface="Tahoma"/>
                <a:cs typeface="Tahoma"/>
              </a:rPr>
              <a:t> represents the most common source of infections on indwelling medical devices. This likely stems from the fact that </a:t>
            </a:r>
            <a:r>
              <a:rPr lang="en-US" sz="1330" i="1" dirty="0">
                <a:effectLst>
                  <a:outerShdw blurRad="38100" dist="38100" dir="2700000" algn="tl">
                    <a:srgbClr val="000000">
                      <a:alpha val="43137"/>
                    </a:srgbClr>
                  </a:outerShdw>
                </a:effectLst>
                <a:latin typeface="Tahoma"/>
                <a:ea typeface="Tahoma"/>
                <a:cs typeface="Tahoma"/>
              </a:rPr>
              <a:t>S. epidermidis </a:t>
            </a:r>
            <a:r>
              <a:rPr lang="en-US" sz="1330" dirty="0">
                <a:effectLst>
                  <a:outerShdw blurRad="38100" dist="38100" dir="2700000" algn="tl">
                    <a:srgbClr val="000000">
                      <a:alpha val="43137"/>
                    </a:srgbClr>
                  </a:outerShdw>
                </a:effectLst>
                <a:latin typeface="Tahoma"/>
                <a:ea typeface="Tahoma"/>
                <a:cs typeface="Tahoma"/>
              </a:rPr>
              <a:t>is a permanent and ubiquitous colonizer of human skin” (</a:t>
            </a:r>
            <a:r>
              <a:rPr lang="en-US" sz="1330" u="sng" dirty="0">
                <a:effectLst>
                  <a:outerShdw blurRad="38100" dist="38100" dir="2700000" algn="tl">
                    <a:srgbClr val="000000">
                      <a:alpha val="43137"/>
                    </a:srgbClr>
                  </a:outerShdw>
                </a:effectLst>
                <a:latin typeface="Tahoma"/>
                <a:ea typeface="Tahoma"/>
                <a:cs typeface="Tahoma"/>
                <a:hlinkClick r:id="rId9">
                  <a:extLst>
                    <a:ext uri="{A12FA001-AC4F-418D-AE19-62706E023703}">
                      <ahyp:hlinkClr xmlns:ahyp="http://schemas.microsoft.com/office/drawing/2018/hyperlinkcolor" val="tx"/>
                    </a:ext>
                  </a:extLst>
                </a:hlinkClick>
              </a:rPr>
              <a:t>Staphylococcus epidermidis – the “accidental” pathogen</a:t>
            </a:r>
            <a:r>
              <a:rPr lang="en-US" sz="1330" dirty="0">
                <a:effectLst>
                  <a:outerShdw blurRad="38100" dist="38100" dir="2700000" algn="tl">
                    <a:srgbClr val="000000">
                      <a:alpha val="43137"/>
                    </a:srgbClr>
                  </a:outerShdw>
                </a:effectLst>
                <a:latin typeface="Tahoma"/>
                <a:ea typeface="Tahoma"/>
                <a:cs typeface="Tahoma"/>
              </a:rPr>
              <a:t>)</a:t>
            </a:r>
          </a:p>
          <a:p>
            <a:pPr marL="342900" indent="-342900">
              <a:buFont typeface="Times New Roman" panose="02020603050405020304" pitchFamily="18" charset="0"/>
              <a:buChar char="-"/>
            </a:pPr>
            <a:r>
              <a:rPr lang="en-US" sz="1330" kern="100" dirty="0">
                <a:effectLst>
                  <a:outerShdw blurRad="38100" dist="38100" dir="2700000" algn="tl">
                    <a:srgbClr val="000000">
                      <a:alpha val="43137"/>
                    </a:srgbClr>
                  </a:outerShdw>
                </a:effectLst>
                <a:latin typeface="Tahoma"/>
                <a:ea typeface="Tahoma"/>
                <a:cs typeface="Tahoma"/>
              </a:rPr>
              <a:t>“While S. epidermidis infections only rarely develop into life-threatening diseases, their frequency and the fact that they are extremely difficult to treat represent a serious burden for the public health system” </a:t>
            </a:r>
          </a:p>
          <a:p>
            <a:pPr marL="0" marR="0" indent="457200">
              <a:lnSpc>
                <a:spcPct val="107000"/>
              </a:lnSpc>
              <a:spcBef>
                <a:spcPts val="0"/>
              </a:spcBef>
              <a:spcAft>
                <a:spcPts val="800"/>
              </a:spcAft>
            </a:pPr>
            <a:r>
              <a:rPr lang="en-US" sz="1330" dirty="0">
                <a:effectLst>
                  <a:outerShdw blurRad="38100" dist="38100" dir="2700000" algn="tl">
                    <a:srgbClr val="000000">
                      <a:alpha val="43137"/>
                    </a:srgbClr>
                  </a:outerShdw>
                </a:effectLst>
                <a:latin typeface="Tahoma"/>
                <a:ea typeface="Tahoma"/>
                <a:cs typeface="Tahoma"/>
              </a:rPr>
              <a:t>“S. epidermidis is a facultative </a:t>
            </a:r>
            <a:r>
              <a:rPr lang="en-US" sz="1330" u="sng" dirty="0">
                <a:effectLst>
                  <a:outerShdw blurRad="38100" dist="38100" dir="2700000" algn="tl">
                    <a:srgbClr val="000000">
                      <a:alpha val="43137"/>
                    </a:srgbClr>
                  </a:outerShdw>
                </a:effectLst>
                <a:latin typeface="Tahoma"/>
                <a:ea typeface="Tahoma"/>
                <a:cs typeface="Tahoma"/>
                <a:hlinkClick r:id="rId10" tooltip="Learn more about anaerobe from ScienceDirect's AI-generated Topic Pages">
                  <a:extLst>
                    <a:ext uri="{A12FA001-AC4F-418D-AE19-62706E023703}">
                      <ahyp:hlinkClr xmlns:ahyp="http://schemas.microsoft.com/office/drawing/2018/hyperlinkcolor" val="tx"/>
                    </a:ext>
                  </a:extLst>
                </a:hlinkClick>
              </a:rPr>
              <a:t>anaerobe</a:t>
            </a:r>
            <a:r>
              <a:rPr lang="en-US" sz="1330" dirty="0">
                <a:effectLst>
                  <a:outerShdw blurRad="38100" dist="38100" dir="2700000" algn="tl">
                    <a:srgbClr val="000000">
                      <a:alpha val="43137"/>
                    </a:srgbClr>
                  </a:outerShdw>
                </a:effectLst>
                <a:latin typeface="Tahoma"/>
                <a:ea typeface="Tahoma"/>
                <a:cs typeface="Tahoma"/>
              </a:rPr>
              <a:t> but also grows well under aerobic conditions… S. epidermidis mainly colonizes human skin and is a health concern due to its involvement in hospital-acquired infections.” (</a:t>
            </a:r>
            <a:r>
              <a:rPr lang="en-US" sz="1330" u="sng" dirty="0">
                <a:effectLst>
                  <a:outerShdw blurRad="38100" dist="38100" dir="2700000" algn="tl">
                    <a:srgbClr val="000000">
                      <a:alpha val="43137"/>
                    </a:srgbClr>
                  </a:outerShdw>
                </a:effectLst>
                <a:latin typeface="Tahoma"/>
                <a:ea typeface="Tahoma"/>
                <a:cs typeface="Tahoma"/>
                <a:hlinkClick r:id="rId11">
                  <a:extLst>
                    <a:ext uri="{A12FA001-AC4F-418D-AE19-62706E023703}">
                      <ahyp:hlinkClr xmlns:ahyp="http://schemas.microsoft.com/office/drawing/2018/hyperlinkcolor" val="tx"/>
                    </a:ext>
                  </a:extLst>
                </a:hlinkClick>
              </a:rPr>
              <a:t>Staphylococcus Epidermidis</a:t>
            </a:r>
            <a:r>
              <a:rPr lang="en-US" sz="1330" dirty="0">
                <a:effectLst>
                  <a:outerShdw blurRad="38100" dist="38100" dir="2700000" algn="tl">
                    <a:srgbClr val="000000">
                      <a:alpha val="43137"/>
                    </a:srgbClr>
                  </a:outerShdw>
                </a:effectLst>
                <a:latin typeface="Tahoma"/>
                <a:ea typeface="Tahoma"/>
                <a:cs typeface="Tahoma"/>
              </a:rPr>
              <a:t>)</a:t>
            </a:r>
          </a:p>
          <a:p>
            <a:pPr indent="457200">
              <a:lnSpc>
                <a:spcPct val="107000"/>
              </a:lnSpc>
              <a:spcAft>
                <a:spcPts val="800"/>
              </a:spcAft>
            </a:pPr>
            <a:r>
              <a:rPr lang="en-US" sz="1330" dirty="0">
                <a:effectLst>
                  <a:outerShdw blurRad="38100" dist="38100" dir="2700000" algn="tl">
                    <a:srgbClr val="000000">
                      <a:alpha val="43137"/>
                    </a:srgbClr>
                  </a:outerShdw>
                </a:effectLst>
                <a:latin typeface="Tahoma"/>
                <a:ea typeface="Tahoma"/>
                <a:cs typeface="Tahoma"/>
              </a:rPr>
              <a:t>“Micrococcus, Staphylococcus, </a:t>
            </a:r>
            <a:r>
              <a:rPr lang="en-US" sz="1330" dirty="0" err="1">
                <a:effectLst>
                  <a:outerShdw blurRad="38100" dist="38100" dir="2700000" algn="tl">
                    <a:srgbClr val="000000">
                      <a:alpha val="43137"/>
                    </a:srgbClr>
                  </a:outerShdw>
                </a:effectLst>
                <a:latin typeface="Tahoma"/>
                <a:ea typeface="Tahoma"/>
                <a:cs typeface="Tahoma"/>
              </a:rPr>
              <a:t>Planococcus</a:t>
            </a:r>
            <a:r>
              <a:rPr lang="en-US" sz="1330" dirty="0">
                <a:effectLst>
                  <a:outerShdw blurRad="38100" dist="38100" dir="2700000" algn="tl">
                    <a:srgbClr val="000000">
                      <a:alpha val="43137"/>
                    </a:srgbClr>
                  </a:outerShdw>
                </a:effectLst>
                <a:latin typeface="Tahoma"/>
                <a:ea typeface="Tahoma"/>
                <a:cs typeface="Tahoma"/>
              </a:rPr>
              <a:t>, and </a:t>
            </a:r>
            <a:r>
              <a:rPr lang="en-US" sz="1330" dirty="0" err="1">
                <a:effectLst>
                  <a:outerShdw blurRad="38100" dist="38100" dir="2700000" algn="tl">
                    <a:srgbClr val="000000">
                      <a:alpha val="43137"/>
                    </a:srgbClr>
                  </a:outerShdw>
                </a:effectLst>
                <a:latin typeface="Tahoma"/>
                <a:ea typeface="Tahoma"/>
                <a:cs typeface="Tahoma"/>
              </a:rPr>
              <a:t>Stomatococcus</a:t>
            </a:r>
            <a:r>
              <a:rPr lang="en-US" sz="1330" dirty="0">
                <a:effectLst>
                  <a:outerShdw blurRad="38100" dist="38100" dir="2700000" algn="tl">
                    <a:srgbClr val="000000">
                      <a:alpha val="43137"/>
                    </a:srgbClr>
                  </a:outerShdw>
                </a:effectLst>
                <a:latin typeface="Tahoma"/>
                <a:ea typeface="Tahoma"/>
                <a:cs typeface="Tahoma"/>
              </a:rPr>
              <a:t> are the genera that are listed in the </a:t>
            </a:r>
            <a:r>
              <a:rPr lang="en-US" sz="1330" dirty="0" err="1">
                <a:effectLst>
                  <a:outerShdw blurRad="38100" dist="38100" dir="2700000" algn="tl">
                    <a:srgbClr val="000000">
                      <a:alpha val="43137"/>
                    </a:srgbClr>
                  </a:outerShdw>
                </a:effectLst>
                <a:latin typeface="Tahoma"/>
                <a:ea typeface="Tahoma"/>
                <a:cs typeface="Tahoma"/>
              </a:rPr>
              <a:t>Micrococcaceae</a:t>
            </a:r>
            <a:r>
              <a:rPr lang="en-US" sz="1330" dirty="0">
                <a:effectLst>
                  <a:outerShdw blurRad="38100" dist="38100" dir="2700000" algn="tl">
                    <a:srgbClr val="000000">
                      <a:alpha val="43137"/>
                    </a:srgbClr>
                  </a:outerShdw>
                </a:effectLst>
                <a:latin typeface="Tahoma"/>
                <a:ea typeface="Tahoma"/>
                <a:cs typeface="Tahoma"/>
              </a:rPr>
              <a:t> family. This family includes gram-positive aerobic or facultatively anaerobic cocci. Organisms of the genus Staphylococcus are aerobic, facultatively anaerobic, catalase positive, nonmotile, non-sporing, fermentative, and gram-positive cocci. Although they are usually seen in clusters and pairs, short chains are sometimes seen in the smears from fluid media.” (</a:t>
            </a:r>
            <a:r>
              <a:rPr lang="en-US" sz="1330" u="sng" dirty="0">
                <a:effectLst>
                  <a:outerShdw blurRad="38100" dist="38100" dir="2700000" algn="tl">
                    <a:srgbClr val="000000">
                      <a:alpha val="43137"/>
                    </a:srgbClr>
                  </a:outerShdw>
                </a:effectLst>
                <a:latin typeface="Tahoma"/>
                <a:ea typeface="Tahoma"/>
                <a:cs typeface="Tahoma"/>
                <a:hlinkClick r:id="rId12">
                  <a:extLst>
                    <a:ext uri="{A12FA001-AC4F-418D-AE19-62706E023703}">
                      <ahyp:hlinkClr xmlns:ahyp="http://schemas.microsoft.com/office/drawing/2018/hyperlinkcolor" val="tx"/>
                    </a:ext>
                  </a:extLst>
                </a:hlinkClick>
              </a:rPr>
              <a:t>Staphylococcus and Micrococcus</a:t>
            </a:r>
            <a:r>
              <a:rPr lang="en-US" sz="1330" dirty="0">
                <a:effectLst>
                  <a:outerShdw blurRad="38100" dist="38100" dir="2700000" algn="tl">
                    <a:srgbClr val="000000">
                      <a:alpha val="43137"/>
                    </a:srgbClr>
                  </a:outerShdw>
                </a:effectLst>
                <a:latin typeface="Tahoma"/>
                <a:ea typeface="Tahoma"/>
                <a:cs typeface="Tahoma"/>
              </a:rPr>
              <a:t>) </a:t>
            </a:r>
          </a:p>
          <a:p>
            <a:pPr marL="0" marR="0" indent="457200">
              <a:lnSpc>
                <a:spcPct val="107000"/>
              </a:lnSpc>
              <a:spcBef>
                <a:spcPts val="0"/>
              </a:spcBef>
              <a:spcAft>
                <a:spcPts val="800"/>
              </a:spcAft>
            </a:pPr>
            <a:r>
              <a:rPr lang="en-US" sz="1330" dirty="0">
                <a:effectLst>
                  <a:outerShdw blurRad="38100" dist="38100" dir="2700000" algn="tl">
                    <a:srgbClr val="000000">
                      <a:alpha val="43137"/>
                    </a:srgbClr>
                  </a:outerShdw>
                </a:effectLst>
                <a:latin typeface="Tahoma"/>
                <a:ea typeface="Tahoma"/>
                <a:cs typeface="Tahoma"/>
              </a:rPr>
              <a:t>“The hallmark trait of gram-positive bacteria is their structure. Generally, they have the following characteristics: No outer membrane. Gram-positive bacteria don’t have an outer membrane, but gram-negative bacteria do. Complex cell wall. The cell wall, which surrounds the cytoplasmic membrane, consists of peptidoglycan, polysaccharides, teichoic acids, and proteins. It can easily absorb foreign material. Thick peptidoglycan layer. In gram-positive bacteria, the peptidoglycan is 40 to 80 layers thick. Certain surface appendages. Gram-positive bacteria may have flagella, which help them move. They rarely have hair-like structures called pili.” (</a:t>
            </a:r>
            <a:r>
              <a:rPr lang="en-US" sz="1330" u="sng" dirty="0">
                <a:effectLst>
                  <a:outerShdw blurRad="38100" dist="38100" dir="2700000" algn="tl">
                    <a:srgbClr val="000000">
                      <a:alpha val="43137"/>
                    </a:srgbClr>
                  </a:outerShdw>
                </a:effectLst>
                <a:latin typeface="Tahoma"/>
                <a:ea typeface="Tahoma"/>
                <a:cs typeface="Tahoma"/>
                <a:hlinkClick r:id="rId13">
                  <a:extLst>
                    <a:ext uri="{A12FA001-AC4F-418D-AE19-62706E023703}">
                      <ahyp:hlinkClr xmlns:ahyp="http://schemas.microsoft.com/office/drawing/2018/hyperlinkcolor" val="tx"/>
                    </a:ext>
                  </a:extLst>
                </a:hlinkClick>
              </a:rPr>
              <a:t>Gram- positive Cocci</a:t>
            </a:r>
            <a:r>
              <a:rPr lang="en-US" sz="1330" dirty="0">
                <a:effectLst>
                  <a:outerShdw blurRad="38100" dist="38100" dir="2700000" algn="tl">
                    <a:srgbClr val="000000">
                      <a:alpha val="43137"/>
                    </a:srgbClr>
                  </a:outerShdw>
                </a:effectLst>
                <a:latin typeface="Tahoma"/>
                <a:ea typeface="Tahoma"/>
                <a:cs typeface="Tahoma"/>
              </a:rPr>
              <a:t>)</a:t>
            </a:r>
          </a:p>
          <a:p>
            <a:pPr>
              <a:lnSpc>
                <a:spcPct val="107000"/>
              </a:lnSpc>
              <a:spcBef>
                <a:spcPts val="1875"/>
              </a:spcBef>
              <a:spcAft>
                <a:spcPts val="1875"/>
              </a:spcAft>
            </a:pPr>
            <a:r>
              <a:rPr lang="en-US" sz="1330" u="sng" dirty="0">
                <a:effectLst>
                  <a:outerShdw blurRad="38100" dist="38100" dir="2700000" algn="tl">
                    <a:srgbClr val="000000">
                      <a:alpha val="43137"/>
                    </a:srgbClr>
                  </a:outerShdw>
                </a:effectLst>
                <a:latin typeface="Tahoma"/>
                <a:ea typeface="Tahoma"/>
                <a:cs typeface="Tahoma"/>
              </a:rPr>
              <a:t>Zone of Inhibition (ZOI)</a:t>
            </a:r>
            <a:r>
              <a:rPr lang="en-US" sz="1330" dirty="0">
                <a:effectLst>
                  <a:outerShdw blurRad="38100" dist="38100" dir="2700000" algn="tl">
                    <a:srgbClr val="000000">
                      <a:alpha val="43137"/>
                    </a:srgbClr>
                  </a:outerShdw>
                </a:effectLst>
                <a:latin typeface="Tahoma"/>
                <a:ea typeface="Tahoma"/>
                <a:cs typeface="Tahoma"/>
              </a:rPr>
              <a:t>: “It is a clear circular area around antimicrobial discs in which bacteria are unable to grow. Both these terms are inversely proportional to each other.  It depends on the susceptibility of the test organism to the antimicrobial agent.  Higher the susceptibility, larger the zone of inhibition and lower the MIC.  Whereas a higher MIC value and a small zone of inhibition indicate that bacteria are resistant to antimicrobial agents. When it comes to evaluating the antimicrobial activity of treated products, quantitative tests are found quite useful as they produce more accurate and clear results (Microbe Investigations Switzerland, 2023).”</a:t>
            </a:r>
          </a:p>
        </p:txBody>
      </p:sp>
      <p:sp>
        <p:nvSpPr>
          <p:cNvPr id="15" name="TextBox 14">
            <a:extLst>
              <a:ext uri="{FF2B5EF4-FFF2-40B4-BE49-F238E27FC236}">
                <a16:creationId xmlns:a16="http://schemas.microsoft.com/office/drawing/2014/main" id="{EBF2B466-0E07-A65F-C9CD-D0F1EEB4553D}"/>
              </a:ext>
            </a:extLst>
          </p:cNvPr>
          <p:cNvSpPr txBox="1"/>
          <p:nvPr/>
        </p:nvSpPr>
        <p:spPr>
          <a:xfrm>
            <a:off x="34021319" y="9833792"/>
            <a:ext cx="9000361" cy="6200736"/>
          </a:xfrm>
          <a:prstGeom prst="rect">
            <a:avLst/>
          </a:prstGeom>
          <a:noFill/>
        </p:spPr>
        <p:txBody>
          <a:bodyPr wrap="square" lIns="91440" tIns="45720" rIns="91440" bIns="45720" rtlCol="0" anchor="t">
            <a:spAutoFit/>
          </a:bodyPr>
          <a:lstStyle/>
          <a:p>
            <a:pPr marL="228600" marR="0" lvl="0" indent="-228600">
              <a:lnSpc>
                <a:spcPct val="107000"/>
              </a:lnSpc>
              <a:spcBef>
                <a:spcPts val="0"/>
              </a:spcBef>
              <a:spcAft>
                <a:spcPts val="0"/>
              </a:spcAft>
              <a:buFont typeface="+mj-lt"/>
              <a:buAutoNum type="arabicPeriod"/>
            </a:pPr>
            <a:r>
              <a:rPr lang="en-US" sz="1200" dirty="0">
                <a:effectLst>
                  <a:outerShdw blurRad="38100" dist="38100" dir="2700000" algn="tl">
                    <a:srgbClr val="000000">
                      <a:alpha val="43137"/>
                    </a:srgbClr>
                  </a:outerShdw>
                </a:effectLst>
                <a:latin typeface="Tahoma"/>
                <a:ea typeface="Tahoma"/>
                <a:cs typeface="Tahoma"/>
              </a:rPr>
              <a:t>To create the hydrogels, two solutions were needed; an Alginate solution that consists of 0.5g of Sodium Alginate powder dissolved in 50mL of water, and a Chloride solution that consists of 0.1g of Copper Chloride dissolved in 50 mL of water.</a:t>
            </a:r>
          </a:p>
          <a:p>
            <a:pPr marL="228600" marR="0" lvl="0" indent="-228600">
              <a:lnSpc>
                <a:spcPct val="107000"/>
              </a:lnSpc>
              <a:spcBef>
                <a:spcPts val="0"/>
              </a:spcBef>
              <a:spcAft>
                <a:spcPts val="0"/>
              </a:spcAft>
              <a:buFont typeface="+mj-lt"/>
              <a:buAutoNum type="arabicPeriod"/>
            </a:pPr>
            <a:endParaRPr lang="en-US" sz="12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228600" marR="0" lvl="0" indent="-228600">
              <a:lnSpc>
                <a:spcPct val="107000"/>
              </a:lnSpc>
              <a:spcBef>
                <a:spcPts val="0"/>
              </a:spcBef>
              <a:spcAft>
                <a:spcPts val="0"/>
              </a:spcAft>
              <a:buFont typeface="+mj-lt"/>
              <a:buAutoNum type="arabicPeriod"/>
            </a:pPr>
            <a:r>
              <a:rPr lang="en-US" sz="1200" dirty="0">
                <a:effectLst>
                  <a:outerShdw blurRad="38100" dist="38100" dir="2700000" algn="tl">
                    <a:srgbClr val="000000">
                      <a:alpha val="43137"/>
                    </a:srgbClr>
                  </a:outerShdw>
                </a:effectLst>
                <a:latin typeface="Tahoma"/>
                <a:ea typeface="Tahoma"/>
                <a:cs typeface="Tahoma"/>
              </a:rPr>
              <a:t>To create the hydrogel spheres, 0.2 mL of the Alginate solution was dropped repeatedly into the Chloride solution using a 1mL syringe. The Alginate solution will solidify into a hydrogel sphere after coming into contact with the Chloride solution.</a:t>
            </a:r>
          </a:p>
          <a:p>
            <a:pPr marL="228600" marR="0" lvl="0" indent="-228600">
              <a:lnSpc>
                <a:spcPct val="107000"/>
              </a:lnSpc>
              <a:spcBef>
                <a:spcPts val="0"/>
              </a:spcBef>
              <a:spcAft>
                <a:spcPts val="0"/>
              </a:spcAft>
              <a:buFont typeface="+mj-lt"/>
              <a:buAutoNum type="arabicPeriod"/>
            </a:pPr>
            <a:endParaRPr lang="en-US" sz="12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228600" indent="-228600">
              <a:lnSpc>
                <a:spcPct val="107000"/>
              </a:lnSpc>
              <a:buFont typeface="+mj-lt"/>
              <a:buAutoNum type="arabicPeriod"/>
            </a:pPr>
            <a:r>
              <a:rPr lang="en-US" sz="1200" dirty="0">
                <a:effectLst>
                  <a:outerShdw blurRad="38100" dist="38100" dir="2700000" algn="tl">
                    <a:srgbClr val="000000">
                      <a:alpha val="43137"/>
                    </a:srgbClr>
                  </a:outerShdw>
                </a:effectLst>
                <a:latin typeface="Tahoma"/>
                <a:ea typeface="Tahoma"/>
                <a:cs typeface="Tahoma"/>
              </a:rPr>
              <a:t>To make hydrogel sheets, 0.1 mL of the Alginate solution was poured into the center of a petri dish, placed under a weight of 10g, then submerged in the Chloride solution until solidified. </a:t>
            </a:r>
          </a:p>
          <a:p>
            <a:pPr marL="228600" indent="-228600">
              <a:lnSpc>
                <a:spcPct val="107000"/>
              </a:lnSpc>
              <a:buFont typeface="+mj-lt"/>
              <a:buAutoNum type="arabicPeriod"/>
            </a:pPr>
            <a:endParaRPr lang="en-US" sz="12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228600" indent="-228600">
              <a:lnSpc>
                <a:spcPct val="107000"/>
              </a:lnSpc>
              <a:buFont typeface="+mj-lt"/>
              <a:buAutoNum type="arabicPeriod"/>
            </a:pPr>
            <a:r>
              <a:rPr lang="en-US" sz="1200" dirty="0">
                <a:effectLst>
                  <a:outerShdw blurRad="38100" dist="38100" dir="2700000" algn="tl">
                    <a:srgbClr val="000000">
                      <a:alpha val="43137"/>
                    </a:srgbClr>
                  </a:outerShdw>
                </a:effectLst>
                <a:latin typeface="Tahoma"/>
                <a:ea typeface="Tahoma"/>
                <a:cs typeface="Tahoma"/>
              </a:rPr>
              <a:t>Meanwhile, the bacteria was plated. The bacteria used in this study are </a:t>
            </a:r>
            <a:r>
              <a:rPr lang="en-US" sz="1200" i="1" dirty="0">
                <a:effectLst>
                  <a:outerShdw blurRad="38100" dist="38100" dir="2700000" algn="tl">
                    <a:srgbClr val="000000">
                      <a:alpha val="43137"/>
                    </a:srgbClr>
                  </a:outerShdw>
                </a:effectLst>
                <a:latin typeface="Tahoma"/>
                <a:ea typeface="Tahoma"/>
                <a:cs typeface="Tahoma"/>
              </a:rPr>
              <a:t>M. luteus </a:t>
            </a:r>
            <a:r>
              <a:rPr lang="en-US" sz="1200" dirty="0">
                <a:effectLst>
                  <a:outerShdw blurRad="38100" dist="38100" dir="2700000" algn="tl">
                    <a:srgbClr val="000000">
                      <a:alpha val="43137"/>
                    </a:srgbClr>
                  </a:outerShdw>
                </a:effectLst>
                <a:latin typeface="Tahoma"/>
                <a:ea typeface="Tahoma"/>
                <a:cs typeface="Tahoma"/>
              </a:rPr>
              <a:t>and </a:t>
            </a:r>
            <a:r>
              <a:rPr lang="en-US" sz="1200" i="1" dirty="0">
                <a:effectLst>
                  <a:outerShdw blurRad="38100" dist="38100" dir="2700000" algn="tl">
                    <a:srgbClr val="000000">
                      <a:alpha val="43137"/>
                    </a:srgbClr>
                  </a:outerShdw>
                </a:effectLst>
                <a:latin typeface="Tahoma"/>
                <a:ea typeface="Tahoma"/>
                <a:cs typeface="Tahoma"/>
              </a:rPr>
              <a:t>S. epidermidis.</a:t>
            </a:r>
            <a:r>
              <a:rPr lang="en-US" sz="1200" dirty="0">
                <a:effectLst>
                  <a:outerShdw blurRad="38100" dist="38100" dir="2700000" algn="tl">
                    <a:srgbClr val="000000">
                      <a:alpha val="43137"/>
                    </a:srgbClr>
                  </a:outerShdw>
                </a:effectLst>
                <a:latin typeface="Tahoma"/>
                <a:ea typeface="Tahoma"/>
                <a:cs typeface="Tahoma"/>
              </a:rPr>
              <a:t> The bacteria were first placed in the agar of the petri dish and gently agitated by using a glass bead that was sterilized in ethyl alcohol. The bead is moved around the center of the dish to effectively distribute the bacteria. throughout the dish. Each plate was placed in the incubator at 35⁰ C to grow for 48 hours.</a:t>
            </a:r>
          </a:p>
          <a:p>
            <a:pPr marL="228600" marR="0" lvl="0" indent="-228600">
              <a:lnSpc>
                <a:spcPct val="107000"/>
              </a:lnSpc>
              <a:spcBef>
                <a:spcPts val="0"/>
              </a:spcBef>
              <a:spcAft>
                <a:spcPts val="0"/>
              </a:spcAft>
              <a:buFont typeface="+mj-lt"/>
              <a:buAutoNum type="arabicPeriod"/>
            </a:pPr>
            <a:endParaRPr lang="en-US" sz="12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228600" indent="-228600">
              <a:lnSpc>
                <a:spcPct val="107000"/>
              </a:lnSpc>
              <a:buFont typeface="+mj-lt"/>
              <a:buAutoNum type="arabicPeriod"/>
            </a:pPr>
            <a:r>
              <a:rPr lang="en-US" sz="1200" dirty="0">
                <a:effectLst>
                  <a:outerShdw blurRad="38100" dist="38100" dir="2700000" algn="tl">
                    <a:srgbClr val="000000">
                      <a:alpha val="43137"/>
                    </a:srgbClr>
                  </a:outerShdw>
                </a:effectLst>
                <a:latin typeface="Tahoma"/>
                <a:ea typeface="Tahoma"/>
                <a:cs typeface="Tahoma"/>
              </a:rPr>
              <a:t>After the bacteria had grown, it was plated again for isolation. Similar to before, a new set of 6 petri dishes was used: 3 plates containing </a:t>
            </a:r>
            <a:r>
              <a:rPr lang="en-US" sz="1200" i="1" dirty="0">
                <a:effectLst>
                  <a:outerShdw blurRad="38100" dist="38100" dir="2700000" algn="tl">
                    <a:srgbClr val="000000">
                      <a:alpha val="43137"/>
                    </a:srgbClr>
                  </a:outerShdw>
                </a:effectLst>
                <a:latin typeface="Tahoma"/>
                <a:ea typeface="Tahoma"/>
                <a:cs typeface="Tahoma"/>
              </a:rPr>
              <a:t>M. luteus </a:t>
            </a:r>
            <a:r>
              <a:rPr lang="en-US" sz="1200" dirty="0">
                <a:effectLst>
                  <a:outerShdw blurRad="38100" dist="38100" dir="2700000" algn="tl">
                    <a:srgbClr val="000000">
                      <a:alpha val="43137"/>
                    </a:srgbClr>
                  </a:outerShdw>
                </a:effectLst>
                <a:latin typeface="Tahoma"/>
                <a:ea typeface="Tahoma"/>
                <a:cs typeface="Tahoma"/>
              </a:rPr>
              <a:t>and the remaining 3 containing </a:t>
            </a:r>
            <a:r>
              <a:rPr lang="en-US" sz="1200" i="1" dirty="0">
                <a:effectLst>
                  <a:outerShdw blurRad="38100" dist="38100" dir="2700000" algn="tl">
                    <a:srgbClr val="000000">
                      <a:alpha val="43137"/>
                    </a:srgbClr>
                  </a:outerShdw>
                </a:effectLst>
                <a:latin typeface="Tahoma"/>
                <a:ea typeface="Tahoma"/>
                <a:cs typeface="Tahoma"/>
              </a:rPr>
              <a:t>S. epidermidis</a:t>
            </a:r>
            <a:r>
              <a:rPr lang="en-US" sz="1200" dirty="0">
                <a:effectLst>
                  <a:outerShdw blurRad="38100" dist="38100" dir="2700000" algn="tl">
                    <a:srgbClr val="000000">
                      <a:alpha val="43137"/>
                    </a:srgbClr>
                  </a:outerShdw>
                </a:effectLst>
                <a:latin typeface="Tahoma"/>
                <a:ea typeface="Tahoma"/>
                <a:cs typeface="Tahoma"/>
              </a:rPr>
              <a:t>. Each dish is divided into quadrants. Two opposing quadrants will be used: one for the hydrogel beads, and another for the hydrogel sheets. To isolate the bacteria, one of the colonies from the preexisting petri dishes was swabbed onto the plate. </a:t>
            </a:r>
          </a:p>
          <a:p>
            <a:pPr marL="228600" marR="0" lvl="0" indent="-228600">
              <a:lnSpc>
                <a:spcPct val="107000"/>
              </a:lnSpc>
              <a:spcBef>
                <a:spcPts val="0"/>
              </a:spcBef>
              <a:spcAft>
                <a:spcPts val="0"/>
              </a:spcAft>
              <a:buFont typeface="+mj-lt"/>
              <a:buAutoNum type="arabicPeriod"/>
            </a:pPr>
            <a:endParaRPr lang="en-US" sz="12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228600" indent="-228600">
              <a:lnSpc>
                <a:spcPct val="107000"/>
              </a:lnSpc>
              <a:buFont typeface="+mj-lt"/>
              <a:buAutoNum type="arabicPeriod"/>
            </a:pPr>
            <a:r>
              <a:rPr lang="en-US" sz="1200" dirty="0">
                <a:effectLst>
                  <a:outerShdw blurRad="38100" dist="38100" dir="2700000" algn="tl">
                    <a:srgbClr val="000000">
                      <a:alpha val="43137"/>
                    </a:srgbClr>
                  </a:outerShdw>
                </a:effectLst>
                <a:latin typeface="Tahoma"/>
                <a:ea typeface="Tahoma"/>
                <a:cs typeface="Tahoma"/>
              </a:rPr>
              <a:t>Before the sheets and spheres were placed onto the quadrants of the isolated bacteria, they were divided into semi spheres and the sheets was cut to 20 x 30 mm rectangles. The spheres were cut into semi spheres to better adhere to the agar and to provide a larger surface area to come into contact with the bacteria. One hydrogel sheet was placed in one section, and a group of semi spheres that roughly match the shape and area of the sheet in the corresponding section. </a:t>
            </a:r>
            <a:endParaRPr lang="en-US" sz="12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228600" marR="0" lvl="0" indent="-228600">
              <a:lnSpc>
                <a:spcPct val="107000"/>
              </a:lnSpc>
              <a:spcBef>
                <a:spcPts val="0"/>
              </a:spcBef>
              <a:spcAft>
                <a:spcPts val="0"/>
              </a:spcAft>
              <a:buFont typeface="+mj-lt"/>
              <a:buAutoNum type="arabicPeriod"/>
            </a:pPr>
            <a:endParaRPr lang="en-US" sz="12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228600" indent="-228600">
              <a:lnSpc>
                <a:spcPct val="107000"/>
              </a:lnSpc>
              <a:buFont typeface="+mj-lt"/>
              <a:buAutoNum type="arabicPeriod"/>
            </a:pPr>
            <a:r>
              <a:rPr lang="en-US" sz="1200" dirty="0">
                <a:effectLst>
                  <a:outerShdw blurRad="38100" dist="38100" dir="2700000" algn="tl">
                    <a:srgbClr val="000000">
                      <a:alpha val="43137"/>
                    </a:srgbClr>
                  </a:outerShdw>
                </a:effectLst>
                <a:latin typeface="Tahoma"/>
                <a:ea typeface="Tahoma"/>
                <a:cs typeface="Tahoma"/>
              </a:rPr>
              <a:t>The plates that now have hydrogels on them was upturned in the incubator and were left to grow and to be observed for 48 hours.</a:t>
            </a:r>
          </a:p>
          <a:p>
            <a:pPr marL="228600" marR="0" lvl="0" indent="-228600">
              <a:lnSpc>
                <a:spcPct val="107000"/>
              </a:lnSpc>
              <a:spcBef>
                <a:spcPts val="0"/>
              </a:spcBef>
              <a:spcAft>
                <a:spcPts val="0"/>
              </a:spcAft>
              <a:buFont typeface="+mj-lt"/>
              <a:buAutoNum type="arabicPeriod"/>
            </a:pPr>
            <a:endParaRPr lang="en-US" sz="12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228600" indent="-228600">
              <a:lnSpc>
                <a:spcPct val="107000"/>
              </a:lnSpc>
              <a:buFont typeface="+mj-lt"/>
              <a:buAutoNum type="arabicPeriod"/>
            </a:pPr>
            <a:r>
              <a:rPr lang="en-US" sz="1200" dirty="0">
                <a:effectLst>
                  <a:outerShdw blurRad="38100" dist="38100" dir="2700000" algn="tl">
                    <a:srgbClr val="000000">
                      <a:alpha val="43137"/>
                    </a:srgbClr>
                  </a:outerShdw>
                </a:effectLst>
                <a:latin typeface="Tahoma"/>
                <a:ea typeface="Tahoma"/>
                <a:cs typeface="Tahoma"/>
              </a:rPr>
              <a:t>When results appeared, each dish were placed on top of graphing paper with squares 0.1 x 0.1mm. The ZOI will be calculated using the squares.</a:t>
            </a:r>
          </a:p>
          <a:p>
            <a:pPr marL="228600" indent="-228600">
              <a:lnSpc>
                <a:spcPct val="107000"/>
              </a:lnSpc>
              <a:buFont typeface="+mj-lt"/>
              <a:buAutoNum type="arabicPeriod"/>
            </a:pPr>
            <a:endParaRPr lang="en-US" sz="1200" dirty="0">
              <a:effectLst>
                <a:outerShdw blurRad="38100" dist="38100" dir="2700000" algn="tl">
                  <a:srgbClr val="000000">
                    <a:alpha val="43137"/>
                  </a:srgbClr>
                </a:outerShdw>
              </a:effectLst>
              <a:latin typeface="Tahoma"/>
              <a:ea typeface="Tahoma"/>
              <a:cs typeface="Tahoma"/>
            </a:endParaRPr>
          </a:p>
          <a:p>
            <a:pPr marL="228600" indent="-228600">
              <a:lnSpc>
                <a:spcPct val="107000"/>
              </a:lnSpc>
              <a:buFont typeface="+mj-lt"/>
              <a:buAutoNum type="arabicPeriod"/>
            </a:pPr>
            <a:endParaRPr lang="en-US" sz="1200" dirty="0">
              <a:effectLst>
                <a:outerShdw blurRad="38100" dist="38100" dir="2700000" algn="tl">
                  <a:srgbClr val="000000">
                    <a:alpha val="43137"/>
                  </a:srgbClr>
                </a:outerShdw>
              </a:effectLst>
              <a:latin typeface="Tahoma"/>
              <a:ea typeface="Tahoma"/>
              <a:cs typeface="Tahoma"/>
            </a:endParaRPr>
          </a:p>
        </p:txBody>
      </p:sp>
      <p:sp>
        <p:nvSpPr>
          <p:cNvPr id="18" name="TextBox 17">
            <a:extLst>
              <a:ext uri="{FF2B5EF4-FFF2-40B4-BE49-F238E27FC236}">
                <a16:creationId xmlns:a16="http://schemas.microsoft.com/office/drawing/2014/main" id="{33A786BB-859B-4F5B-6357-48EC03BCED0D}"/>
              </a:ext>
            </a:extLst>
          </p:cNvPr>
          <p:cNvSpPr txBox="1"/>
          <p:nvPr/>
        </p:nvSpPr>
        <p:spPr>
          <a:xfrm>
            <a:off x="33531725" y="3423596"/>
            <a:ext cx="9929571" cy="1634550"/>
          </a:xfrm>
          <a:prstGeom prst="rect">
            <a:avLst/>
          </a:prstGeom>
          <a:noFill/>
        </p:spPr>
        <p:txBody>
          <a:bodyPr wrap="square" lIns="91440" tIns="45720" rIns="91440" bIns="45720" rtlCol="0" anchor="t">
            <a:spAutoFit/>
          </a:bodyPr>
          <a:lstStyle/>
          <a:p>
            <a:pPr marL="0" marR="0" algn="ctr">
              <a:lnSpc>
                <a:spcPct val="107000"/>
              </a:lnSpc>
              <a:spcBef>
                <a:spcPts val="0"/>
              </a:spcBef>
              <a:spcAft>
                <a:spcPts val="800"/>
              </a:spcAft>
            </a:pPr>
            <a:r>
              <a:rPr lang="en-US" sz="1400" kern="100" dirty="0">
                <a:effectLst>
                  <a:outerShdw blurRad="38100" dist="38100" dir="2700000" algn="tl">
                    <a:srgbClr val="000000">
                      <a:alpha val="43137"/>
                    </a:srgbClr>
                  </a:outerShdw>
                </a:effectLst>
                <a:latin typeface="Tahoma"/>
                <a:ea typeface="Tahoma"/>
                <a:cs typeface="Tahoma"/>
              </a:rPr>
              <a:t>RQ1. What is the antibacterial effect of hydrogels on skin bacteria?</a:t>
            </a:r>
          </a:p>
          <a:p>
            <a:pPr marL="0" marR="0" algn="ctr">
              <a:lnSpc>
                <a:spcPct val="107000"/>
              </a:lnSpc>
              <a:spcBef>
                <a:spcPts val="0"/>
              </a:spcBef>
              <a:spcAft>
                <a:spcPts val="800"/>
              </a:spcAft>
            </a:pPr>
            <a:r>
              <a:rPr lang="en-US" sz="1400" kern="100" dirty="0">
                <a:effectLst>
                  <a:outerShdw blurRad="38100" dist="38100" dir="2700000" algn="tl">
                    <a:srgbClr val="000000">
                      <a:alpha val="43137"/>
                    </a:srgbClr>
                  </a:outerShdw>
                </a:effectLst>
                <a:latin typeface="Tahoma"/>
                <a:ea typeface="Tahoma"/>
                <a:cs typeface="Tahoma"/>
              </a:rPr>
              <a:t>RQ2. How does the inclusion of Copper Chloride change the antibacterial properties of hydrogels?</a:t>
            </a:r>
          </a:p>
          <a:p>
            <a:pPr marL="0" marR="0" algn="ctr">
              <a:lnSpc>
                <a:spcPct val="107000"/>
              </a:lnSpc>
              <a:spcBef>
                <a:spcPts val="0"/>
              </a:spcBef>
              <a:spcAft>
                <a:spcPts val="800"/>
              </a:spcAft>
            </a:pPr>
            <a:r>
              <a:rPr lang="en-US" sz="1400" kern="100" dirty="0">
                <a:effectLst>
                  <a:outerShdw blurRad="38100" dist="38100" dir="2700000" algn="tl">
                    <a:srgbClr val="000000">
                      <a:alpha val="43137"/>
                    </a:srgbClr>
                  </a:outerShdw>
                </a:effectLst>
                <a:latin typeface="Tahoma"/>
                <a:ea typeface="Tahoma"/>
                <a:cs typeface="Tahoma"/>
              </a:rPr>
              <a:t>RQ3. How does the inclusion of hydrogels to a plate of bacteria affect its ZOI?</a:t>
            </a:r>
          </a:p>
          <a:p>
            <a:pPr algn="ctr">
              <a:lnSpc>
                <a:spcPct val="107000"/>
              </a:lnSpc>
              <a:spcAft>
                <a:spcPts val="800"/>
              </a:spcAft>
            </a:pPr>
            <a:r>
              <a:rPr lang="en-US" sz="1400" kern="100" dirty="0">
                <a:effectLst>
                  <a:outerShdw blurRad="38100" dist="38100" dir="2700000" algn="tl">
                    <a:srgbClr val="000000">
                      <a:alpha val="43137"/>
                    </a:srgbClr>
                  </a:outerShdw>
                </a:effectLst>
                <a:latin typeface="Tahoma"/>
                <a:ea typeface="Tahoma"/>
                <a:cs typeface="Tahoma"/>
              </a:rPr>
              <a:t>RQ4. How does the ZOI of a plate of bacteria differ due to a change in hydrogel shape?</a:t>
            </a:r>
          </a:p>
          <a:p>
            <a:pPr algn="ctr">
              <a:lnSpc>
                <a:spcPct val="107000"/>
              </a:lnSpc>
              <a:spcAft>
                <a:spcPts val="800"/>
              </a:spcAft>
            </a:pPr>
            <a:r>
              <a:rPr lang="en-US" sz="1400" kern="100" dirty="0">
                <a:effectLst>
                  <a:outerShdw blurRad="38100" dist="38100" dir="2700000" algn="tl">
                    <a:srgbClr val="000000">
                      <a:alpha val="43137"/>
                    </a:srgbClr>
                  </a:outerShdw>
                </a:effectLst>
                <a:latin typeface="Tahoma"/>
                <a:ea typeface="Tahoma"/>
                <a:cs typeface="Tahoma"/>
              </a:rPr>
              <a:t>RQ5. How does the cost of the </a:t>
            </a:r>
            <a:r>
              <a:rPr lang="en-US" sz="1400" kern="100" dirty="0" err="1">
                <a:effectLst>
                  <a:outerShdw blurRad="38100" dist="38100" dir="2700000" algn="tl">
                    <a:srgbClr val="000000">
                      <a:alpha val="43137"/>
                    </a:srgbClr>
                  </a:outerShdw>
                </a:effectLst>
                <a:latin typeface="Tahoma"/>
                <a:ea typeface="Tahoma"/>
                <a:cs typeface="Tahoma"/>
              </a:rPr>
              <a:t>HydroPad</a:t>
            </a:r>
            <a:r>
              <a:rPr lang="en-US" sz="1400" kern="100" dirty="0">
                <a:effectLst>
                  <a:outerShdw blurRad="38100" dist="38100" dir="2700000" algn="tl">
                    <a:srgbClr val="000000">
                      <a:alpha val="43137"/>
                    </a:srgbClr>
                  </a:outerShdw>
                </a:effectLst>
                <a:latin typeface="Tahoma"/>
                <a:ea typeface="Tahoma"/>
                <a:cs typeface="Tahoma"/>
              </a:rPr>
              <a:t> prototype compare to its commercially available counterparts?</a:t>
            </a:r>
          </a:p>
        </p:txBody>
      </p:sp>
      <p:sp>
        <p:nvSpPr>
          <p:cNvPr id="23" name="TextBox 22">
            <a:extLst>
              <a:ext uri="{FF2B5EF4-FFF2-40B4-BE49-F238E27FC236}">
                <a16:creationId xmlns:a16="http://schemas.microsoft.com/office/drawing/2014/main" id="{3F6294A3-A603-710D-E536-3AA3B3877858}"/>
              </a:ext>
            </a:extLst>
          </p:cNvPr>
          <p:cNvSpPr txBox="1"/>
          <p:nvPr/>
        </p:nvSpPr>
        <p:spPr>
          <a:xfrm>
            <a:off x="33619301" y="5744435"/>
            <a:ext cx="10128446" cy="1339662"/>
          </a:xfrm>
          <a:prstGeom prst="rect">
            <a:avLst/>
          </a:prstGeom>
          <a:noFill/>
        </p:spPr>
        <p:txBody>
          <a:bodyPr wrap="square" lIns="91440" tIns="45720" rIns="91440" bIns="45720" rtlCol="0" anchor="t">
            <a:spAutoFit/>
          </a:bodyPr>
          <a:lstStyle/>
          <a:p>
            <a:pPr marL="285750" marR="0" indent="-285750" algn="ctr">
              <a:lnSpc>
                <a:spcPct val="107000"/>
              </a:lnSpc>
              <a:spcBef>
                <a:spcPts val="0"/>
              </a:spcBef>
              <a:spcAft>
                <a:spcPts val="800"/>
              </a:spcAft>
              <a:buFont typeface="Arial" panose="020B0604020202020204" pitchFamily="34" charset="0"/>
              <a:buChar char="•"/>
            </a:pPr>
            <a:r>
              <a:rPr lang="en-US" sz="1600" kern="100" dirty="0">
                <a:effectLst>
                  <a:outerShdw blurRad="38100" dist="38100" dir="2700000" algn="tl">
                    <a:srgbClr val="000000">
                      <a:alpha val="43137"/>
                    </a:srgbClr>
                  </a:outerShdw>
                </a:effectLst>
                <a:latin typeface="Tahoma"/>
                <a:ea typeface="Tahoma"/>
                <a:cs typeface="Tahoma"/>
              </a:rPr>
              <a:t>Independent: Shape of the Hydrogels in Bacteria Plate (Sheets/Beads)</a:t>
            </a:r>
          </a:p>
          <a:p>
            <a:pPr marL="285750" indent="-285750" algn="ctr">
              <a:lnSpc>
                <a:spcPct val="107000"/>
              </a:lnSpc>
              <a:spcAft>
                <a:spcPts val="800"/>
              </a:spcAft>
              <a:buFont typeface="Arial" panose="020B0604020202020204" pitchFamily="34" charset="0"/>
              <a:buChar char="•"/>
            </a:pPr>
            <a:r>
              <a:rPr lang="en-US" sz="1600" kern="100" dirty="0">
                <a:effectLst>
                  <a:outerShdw blurRad="38100" dist="38100" dir="2700000" algn="tl">
                    <a:srgbClr val="000000">
                      <a:alpha val="43137"/>
                    </a:srgbClr>
                  </a:outerShdw>
                </a:effectLst>
                <a:latin typeface="Tahoma"/>
                <a:ea typeface="Tahoma"/>
                <a:cs typeface="Tahoma"/>
              </a:rPr>
              <a:t>Dependent: ZOI of Both Bacteria</a:t>
            </a:r>
          </a:p>
          <a:p>
            <a:pPr marL="285750" indent="-285750" algn="ctr">
              <a:lnSpc>
                <a:spcPct val="107000"/>
              </a:lnSpc>
              <a:spcAft>
                <a:spcPts val="800"/>
              </a:spcAft>
              <a:buFont typeface="Arial" panose="020B0604020202020204" pitchFamily="34" charset="0"/>
              <a:buChar char="•"/>
            </a:pPr>
            <a:r>
              <a:rPr lang="en-US" sz="1600" kern="100" dirty="0">
                <a:effectLst>
                  <a:outerShdw blurRad="38100" dist="38100" dir="2700000" algn="tl">
                    <a:srgbClr val="000000">
                      <a:alpha val="43137"/>
                    </a:srgbClr>
                  </a:outerShdw>
                </a:effectLst>
                <a:latin typeface="Tahoma"/>
                <a:ea typeface="Tahoma"/>
                <a:cs typeface="Tahoma"/>
              </a:rPr>
              <a:t>Constant Variables: Surface Area of Hydrogel Types on Plate, Type of Agar Used, Amount of Each Solute Used for Hydrogel Solutions. </a:t>
            </a:r>
            <a:endParaRPr lang="en-US" sz="1600" kern="1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3" name="Rectangle: Rounded Corners 2">
            <a:extLst>
              <a:ext uri="{FF2B5EF4-FFF2-40B4-BE49-F238E27FC236}">
                <a16:creationId xmlns:a16="http://schemas.microsoft.com/office/drawing/2014/main" id="{C2EF98B3-460F-3441-140C-3313B21C5B57}"/>
              </a:ext>
            </a:extLst>
          </p:cNvPr>
          <p:cNvSpPr/>
          <p:nvPr/>
        </p:nvSpPr>
        <p:spPr>
          <a:xfrm>
            <a:off x="33519762" y="7267560"/>
            <a:ext cx="10173074" cy="1978040"/>
          </a:xfrm>
          <a:prstGeom prst="roundRect">
            <a:avLst>
              <a:gd name="adj" fmla="val 5133"/>
            </a:avLst>
          </a:prstGeom>
          <a:solidFill>
            <a:srgbClr val="8EEFF6"/>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r>
              <a:rPr lang="en-US" sz="1598">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a:t>
            </a:r>
          </a:p>
        </p:txBody>
      </p:sp>
      <p:sp>
        <p:nvSpPr>
          <p:cNvPr id="12" name="TextBox 11">
            <a:extLst>
              <a:ext uri="{FF2B5EF4-FFF2-40B4-BE49-F238E27FC236}">
                <a16:creationId xmlns:a16="http://schemas.microsoft.com/office/drawing/2014/main" id="{8D6510F1-C6E9-2D59-383F-CC235583FFD4}"/>
              </a:ext>
            </a:extLst>
          </p:cNvPr>
          <p:cNvSpPr txBox="1"/>
          <p:nvPr/>
        </p:nvSpPr>
        <p:spPr>
          <a:xfrm>
            <a:off x="33967965" y="7283528"/>
            <a:ext cx="9144000" cy="338234"/>
          </a:xfrm>
          <a:prstGeom prst="rect">
            <a:avLst/>
          </a:prstGeom>
          <a:noFill/>
        </p:spPr>
        <p:txBody>
          <a:bodyPr wrap="square" rtlCol="0">
            <a:spAutoFit/>
          </a:bodyPr>
          <a:lstStyle>
            <a:defPPr>
              <a:defRPr kern="1200" smtId="4294967295"/>
            </a:defPPr>
          </a:lstStyle>
          <a:p>
            <a:pPr algn="ctr"/>
            <a:r>
              <a:rPr lang="en-US" sz="1598" b="1"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Purpose</a:t>
            </a:r>
          </a:p>
        </p:txBody>
      </p:sp>
      <p:sp>
        <p:nvSpPr>
          <p:cNvPr id="34" name="TextBox 33">
            <a:extLst>
              <a:ext uri="{FF2B5EF4-FFF2-40B4-BE49-F238E27FC236}">
                <a16:creationId xmlns:a16="http://schemas.microsoft.com/office/drawing/2014/main" id="{45E73887-1113-D107-C6F9-E08582AD13EA}"/>
              </a:ext>
            </a:extLst>
          </p:cNvPr>
          <p:cNvSpPr txBox="1"/>
          <p:nvPr/>
        </p:nvSpPr>
        <p:spPr>
          <a:xfrm>
            <a:off x="34014347" y="7703115"/>
            <a:ext cx="9143999" cy="1384995"/>
          </a:xfrm>
          <a:prstGeom prst="rect">
            <a:avLst/>
          </a:prstGeom>
          <a:noFill/>
        </p:spPr>
        <p:txBody>
          <a:bodyPr wrap="square" rtlCol="0">
            <a:spAutoFit/>
          </a:bodyPr>
          <a:lstStyle/>
          <a:p>
            <a:r>
              <a:rPr lang="en-US" sz="14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HAIs, also known as nosocomial infections, are infections that patients acquire while receiving healthcare treatment in a hospital or other healthcare facility. These infections pose a severe threat to patient safety and can result in prolonged hospital stays, increased healthcare costs, and, in extreme cases, even mortality. One common source of HAIs is contaminated medical equipment or contact with contaminated surfaces. Our project, </a:t>
            </a:r>
            <a:r>
              <a:rPr lang="en-US" sz="1400" dirty="0" err="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HydroPad</a:t>
            </a:r>
            <a:r>
              <a:rPr lang="en-US" sz="14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aims to decrease the number of HAI contractions, decrease cost per pad, and improve the patient’s hospital experience overall.</a:t>
            </a:r>
          </a:p>
        </p:txBody>
      </p:sp>
      <p:grpSp>
        <p:nvGrpSpPr>
          <p:cNvPr id="102" name="Group 101">
            <a:extLst>
              <a:ext uri="{FF2B5EF4-FFF2-40B4-BE49-F238E27FC236}">
                <a16:creationId xmlns:a16="http://schemas.microsoft.com/office/drawing/2014/main" id="{3CFD3785-D879-07E3-73FC-F0D9E2B51587}"/>
              </a:ext>
            </a:extLst>
          </p:cNvPr>
          <p:cNvGrpSpPr/>
          <p:nvPr/>
        </p:nvGrpSpPr>
        <p:grpSpPr>
          <a:xfrm>
            <a:off x="10922445" y="17359199"/>
            <a:ext cx="22040698" cy="14965890"/>
            <a:chOff x="11386342" y="22676187"/>
            <a:chExt cx="14558417" cy="9885334"/>
          </a:xfrm>
        </p:grpSpPr>
        <p:sp>
          <p:nvSpPr>
            <p:cNvPr id="27" name="Rectangle: Rounded Corners 26">
              <a:extLst>
                <a:ext uri="{FF2B5EF4-FFF2-40B4-BE49-F238E27FC236}">
                  <a16:creationId xmlns:a16="http://schemas.microsoft.com/office/drawing/2014/main" id="{2309C360-AF93-5B18-E4B6-4E9B838939E7}"/>
                </a:ext>
              </a:extLst>
            </p:cNvPr>
            <p:cNvSpPr/>
            <p:nvPr/>
          </p:nvSpPr>
          <p:spPr>
            <a:xfrm>
              <a:off x="11386342" y="22679278"/>
              <a:ext cx="4357230" cy="4735778"/>
            </a:xfrm>
            <a:prstGeom prst="roundRect">
              <a:avLst>
                <a:gd name="adj" fmla="val 2004"/>
              </a:avLst>
            </a:prstGeom>
            <a:solidFill>
              <a:srgbClr val="BEF6FA"/>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28" name="Rectangle: Rounded Corners 27">
              <a:extLst>
                <a:ext uri="{FF2B5EF4-FFF2-40B4-BE49-F238E27FC236}">
                  <a16:creationId xmlns:a16="http://schemas.microsoft.com/office/drawing/2014/main" id="{8CE1F2F0-0808-32A8-0543-0CC21EA5C255}"/>
                </a:ext>
              </a:extLst>
            </p:cNvPr>
            <p:cNvSpPr/>
            <p:nvPr/>
          </p:nvSpPr>
          <p:spPr>
            <a:xfrm>
              <a:off x="16471111" y="22676187"/>
              <a:ext cx="4357230" cy="4738448"/>
            </a:xfrm>
            <a:prstGeom prst="roundRect">
              <a:avLst>
                <a:gd name="adj" fmla="val 2004"/>
              </a:avLst>
            </a:prstGeom>
            <a:solidFill>
              <a:srgbClr val="BEF6FA"/>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29" name="Rectangle: Rounded Corners 28">
              <a:extLst>
                <a:ext uri="{FF2B5EF4-FFF2-40B4-BE49-F238E27FC236}">
                  <a16:creationId xmlns:a16="http://schemas.microsoft.com/office/drawing/2014/main" id="{9FDB9A7B-EBB9-26DD-180F-FAEC4F093AC2}"/>
                </a:ext>
              </a:extLst>
            </p:cNvPr>
            <p:cNvSpPr/>
            <p:nvPr/>
          </p:nvSpPr>
          <p:spPr>
            <a:xfrm>
              <a:off x="21587529" y="22678857"/>
              <a:ext cx="4357230" cy="4735778"/>
            </a:xfrm>
            <a:prstGeom prst="roundRect">
              <a:avLst>
                <a:gd name="adj" fmla="val 2004"/>
              </a:avLst>
            </a:prstGeom>
            <a:solidFill>
              <a:srgbClr val="BEF6FA"/>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25" name="Rectangle: Rounded Corners 24">
              <a:extLst>
                <a:ext uri="{FF2B5EF4-FFF2-40B4-BE49-F238E27FC236}">
                  <a16:creationId xmlns:a16="http://schemas.microsoft.com/office/drawing/2014/main" id="{7A9832F2-2E5C-EFE3-6A58-0958B777FEE2}"/>
                </a:ext>
              </a:extLst>
            </p:cNvPr>
            <p:cNvSpPr/>
            <p:nvPr/>
          </p:nvSpPr>
          <p:spPr>
            <a:xfrm>
              <a:off x="16471111" y="27825743"/>
              <a:ext cx="4357230" cy="4735778"/>
            </a:xfrm>
            <a:prstGeom prst="roundRect">
              <a:avLst>
                <a:gd name="adj" fmla="val 2004"/>
              </a:avLst>
            </a:prstGeom>
            <a:solidFill>
              <a:srgbClr val="BEF6FA"/>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26" name="Rectangle: Rounded Corners 25">
              <a:extLst>
                <a:ext uri="{FF2B5EF4-FFF2-40B4-BE49-F238E27FC236}">
                  <a16:creationId xmlns:a16="http://schemas.microsoft.com/office/drawing/2014/main" id="{097834EA-E5FE-1B32-5103-845E80AD3D0F}"/>
                </a:ext>
              </a:extLst>
            </p:cNvPr>
            <p:cNvSpPr/>
            <p:nvPr/>
          </p:nvSpPr>
          <p:spPr>
            <a:xfrm>
              <a:off x="21587529" y="27843712"/>
              <a:ext cx="4357230" cy="4717809"/>
            </a:xfrm>
            <a:prstGeom prst="roundRect">
              <a:avLst>
                <a:gd name="adj" fmla="val 2004"/>
              </a:avLst>
            </a:prstGeom>
            <a:solidFill>
              <a:srgbClr val="BEF6FA"/>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24" name="Rectangle: Rounded Corners 23">
              <a:extLst>
                <a:ext uri="{FF2B5EF4-FFF2-40B4-BE49-F238E27FC236}">
                  <a16:creationId xmlns:a16="http://schemas.microsoft.com/office/drawing/2014/main" id="{D8E93710-B223-4C3C-0CD6-EFE0216916F1}"/>
                </a:ext>
              </a:extLst>
            </p:cNvPr>
            <p:cNvSpPr/>
            <p:nvPr/>
          </p:nvSpPr>
          <p:spPr>
            <a:xfrm>
              <a:off x="11386342" y="27840012"/>
              <a:ext cx="4357230" cy="4721509"/>
            </a:xfrm>
            <a:prstGeom prst="roundRect">
              <a:avLst>
                <a:gd name="adj" fmla="val 2004"/>
              </a:avLst>
            </a:prstGeom>
            <a:solidFill>
              <a:srgbClr val="BEF6FA"/>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20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5" name="Picture 4">
              <a:extLst>
                <a:ext uri="{FF2B5EF4-FFF2-40B4-BE49-F238E27FC236}">
                  <a16:creationId xmlns:a16="http://schemas.microsoft.com/office/drawing/2014/main" id="{4F5C3089-052D-FECA-C270-64CD76BEC074}"/>
                </a:ext>
              </a:extLst>
            </p:cNvPr>
            <p:cNvPicPr>
              <a:picLocks noChangeAspect="1"/>
            </p:cNvPicPr>
            <p:nvPr/>
          </p:nvPicPr>
          <p:blipFill rotWithShape="1">
            <a:blip r:embed="rId14">
              <a:extLst>
                <a:ext uri="{28A0092B-C50C-407E-A947-70E740481C1C}">
                  <a14:useLocalDpi xmlns:a14="http://schemas.microsoft.com/office/drawing/2010/main" val="0"/>
                </a:ext>
              </a:extLst>
            </a:blip>
            <a:srcRect l="4205" t="21754" r="5809" b="13930"/>
            <a:stretch/>
          </p:blipFill>
          <p:spPr>
            <a:xfrm rot="16200000">
              <a:off x="16594299" y="28097076"/>
              <a:ext cx="4110861" cy="3968111"/>
            </a:xfrm>
            <a:prstGeom prst="rect">
              <a:avLst/>
            </a:prstGeom>
          </p:spPr>
        </p:pic>
        <p:pic>
          <p:nvPicPr>
            <p:cNvPr id="6" name="Picture 5">
              <a:extLst>
                <a:ext uri="{FF2B5EF4-FFF2-40B4-BE49-F238E27FC236}">
                  <a16:creationId xmlns:a16="http://schemas.microsoft.com/office/drawing/2014/main" id="{344ECBFF-95D8-1753-03B2-9504F6E6F9EE}"/>
                </a:ext>
              </a:extLst>
            </p:cNvPr>
            <p:cNvPicPr>
              <a:picLocks noChangeAspect="1"/>
            </p:cNvPicPr>
            <p:nvPr/>
          </p:nvPicPr>
          <p:blipFill rotWithShape="1">
            <a:blip r:embed="rId15" cstate="print">
              <a:extLst>
                <a:ext uri="{28A0092B-C50C-407E-A947-70E740481C1C}">
                  <a14:useLocalDpi xmlns:a14="http://schemas.microsoft.com/office/drawing/2010/main" val="0"/>
                </a:ext>
              </a:extLst>
            </a:blip>
            <a:srcRect t="18251" r="17888" b="21689"/>
            <a:stretch/>
          </p:blipFill>
          <p:spPr>
            <a:xfrm>
              <a:off x="21845596" y="22890354"/>
              <a:ext cx="3841096" cy="3880675"/>
            </a:xfrm>
            <a:prstGeom prst="rect">
              <a:avLst/>
            </a:prstGeom>
          </p:spPr>
        </p:pic>
        <p:pic>
          <p:nvPicPr>
            <p:cNvPr id="7" name="Picture 6">
              <a:extLst>
                <a:ext uri="{FF2B5EF4-FFF2-40B4-BE49-F238E27FC236}">
                  <a16:creationId xmlns:a16="http://schemas.microsoft.com/office/drawing/2014/main" id="{BEBE63E4-77E3-1097-B106-C0EC064DEAFA}"/>
                </a:ext>
              </a:extLst>
            </p:cNvPr>
            <p:cNvPicPr>
              <a:picLocks noChangeAspect="1"/>
            </p:cNvPicPr>
            <p:nvPr/>
          </p:nvPicPr>
          <p:blipFill rotWithShape="1">
            <a:blip r:embed="rId16">
              <a:extLst>
                <a:ext uri="{28A0092B-C50C-407E-A947-70E740481C1C}">
                  <a14:useLocalDpi xmlns:a14="http://schemas.microsoft.com/office/drawing/2010/main" val="0"/>
                </a:ext>
              </a:extLst>
            </a:blip>
            <a:srcRect l="11981" t="34120" r="21249" b="20591"/>
            <a:stretch/>
          </p:blipFill>
          <p:spPr>
            <a:xfrm rot="5400000">
              <a:off x="11482925" y="28185763"/>
              <a:ext cx="4085594" cy="3816007"/>
            </a:xfrm>
            <a:prstGeom prst="rect">
              <a:avLst/>
            </a:prstGeom>
          </p:spPr>
        </p:pic>
        <p:pic>
          <p:nvPicPr>
            <p:cNvPr id="8" name="Picture 7">
              <a:extLst>
                <a:ext uri="{FF2B5EF4-FFF2-40B4-BE49-F238E27FC236}">
                  <a16:creationId xmlns:a16="http://schemas.microsoft.com/office/drawing/2014/main" id="{BD926C50-7ABF-7359-055B-FE1F5C180F6E}"/>
                </a:ext>
              </a:extLst>
            </p:cNvPr>
            <p:cNvPicPr>
              <a:picLocks noChangeAspect="1"/>
            </p:cNvPicPr>
            <p:nvPr/>
          </p:nvPicPr>
          <p:blipFill rotWithShape="1">
            <a:blip r:embed="rId17" cstate="print">
              <a:extLst>
                <a:ext uri="{28A0092B-C50C-407E-A947-70E740481C1C}">
                  <a14:useLocalDpi xmlns:a14="http://schemas.microsoft.com/office/drawing/2010/main" val="0"/>
                </a:ext>
              </a:extLst>
            </a:blip>
            <a:srcRect t="12158" b="15492"/>
            <a:stretch/>
          </p:blipFill>
          <p:spPr>
            <a:xfrm rot="10800000">
              <a:off x="11617720" y="22904624"/>
              <a:ext cx="3816007" cy="3880675"/>
            </a:xfrm>
            <a:prstGeom prst="rect">
              <a:avLst/>
            </a:prstGeom>
          </p:spPr>
        </p:pic>
        <p:pic>
          <p:nvPicPr>
            <p:cNvPr id="9" name="Picture 8">
              <a:extLst>
                <a:ext uri="{FF2B5EF4-FFF2-40B4-BE49-F238E27FC236}">
                  <a16:creationId xmlns:a16="http://schemas.microsoft.com/office/drawing/2014/main" id="{D6E41000-F1B2-337C-0655-DF6D90519A1F}"/>
                </a:ext>
              </a:extLst>
            </p:cNvPr>
            <p:cNvPicPr>
              <a:picLocks noChangeAspect="1"/>
            </p:cNvPicPr>
            <p:nvPr/>
          </p:nvPicPr>
          <p:blipFill rotWithShape="1">
            <a:blip r:embed="rId18" cstate="print">
              <a:extLst>
                <a:ext uri="{28A0092B-C50C-407E-A947-70E740481C1C}">
                  <a14:useLocalDpi xmlns:a14="http://schemas.microsoft.com/office/drawing/2010/main" val="0"/>
                </a:ext>
              </a:extLst>
            </a:blip>
            <a:srcRect t="12157" b="15491"/>
            <a:stretch/>
          </p:blipFill>
          <p:spPr>
            <a:xfrm>
              <a:off x="16665673" y="22890354"/>
              <a:ext cx="3968111" cy="3880675"/>
            </a:xfrm>
            <a:prstGeom prst="rect">
              <a:avLst/>
            </a:prstGeom>
          </p:spPr>
        </p:pic>
        <p:pic>
          <p:nvPicPr>
            <p:cNvPr id="11" name="Picture 10">
              <a:extLst>
                <a:ext uri="{FF2B5EF4-FFF2-40B4-BE49-F238E27FC236}">
                  <a16:creationId xmlns:a16="http://schemas.microsoft.com/office/drawing/2014/main" id="{349025A2-ADD0-5931-D491-398C0B7B5348}"/>
                </a:ext>
              </a:extLst>
            </p:cNvPr>
            <p:cNvPicPr>
              <a:picLocks noChangeAspect="1"/>
            </p:cNvPicPr>
            <p:nvPr/>
          </p:nvPicPr>
          <p:blipFill rotWithShape="1">
            <a:blip r:embed="rId19" cstate="print">
              <a:extLst>
                <a:ext uri="{28A0092B-C50C-407E-A947-70E740481C1C}">
                  <a14:useLocalDpi xmlns:a14="http://schemas.microsoft.com/office/drawing/2010/main" val="0"/>
                </a:ext>
              </a:extLst>
            </a:blip>
            <a:srcRect l="31771" t="21720" r="14545" b="4812"/>
            <a:stretch/>
          </p:blipFill>
          <p:spPr>
            <a:xfrm rot="10800000">
              <a:off x="21845596" y="28123607"/>
              <a:ext cx="3841096" cy="4030927"/>
            </a:xfrm>
            <a:prstGeom prst="rect">
              <a:avLst/>
            </a:prstGeom>
          </p:spPr>
        </p:pic>
        <p:sp>
          <p:nvSpPr>
            <p:cNvPr id="31" name="TextBox 30">
              <a:extLst>
                <a:ext uri="{FF2B5EF4-FFF2-40B4-BE49-F238E27FC236}">
                  <a16:creationId xmlns:a16="http://schemas.microsoft.com/office/drawing/2014/main" id="{96F2EA51-B11A-9586-2ECB-DA8C4EC4BCA5}"/>
                </a:ext>
              </a:extLst>
            </p:cNvPr>
            <p:cNvSpPr txBox="1"/>
            <p:nvPr/>
          </p:nvSpPr>
          <p:spPr>
            <a:xfrm>
              <a:off x="12225878" y="32237116"/>
              <a:ext cx="2434357" cy="264282"/>
            </a:xfrm>
            <a:prstGeom prst="rect">
              <a:avLst/>
            </a:prstGeom>
            <a:noFill/>
          </p:spPr>
          <p:txBody>
            <a:bodyPr wrap="square" rtlCol="0">
              <a:spAutoFit/>
            </a:bodyPr>
            <a:lstStyle/>
            <a:p>
              <a:pPr algn="ctr"/>
              <a:r>
                <a:rPr lang="en-US" sz="2000" i="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M. luteus </a:t>
              </a:r>
              <a:r>
                <a:rPr lang="en-US" sz="200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Plate I </a:t>
              </a:r>
            </a:p>
          </p:txBody>
        </p:sp>
        <p:sp>
          <p:nvSpPr>
            <p:cNvPr id="37" name="TextBox 36">
              <a:extLst>
                <a:ext uri="{FF2B5EF4-FFF2-40B4-BE49-F238E27FC236}">
                  <a16:creationId xmlns:a16="http://schemas.microsoft.com/office/drawing/2014/main" id="{2190A859-205F-E45D-0123-589441007280}"/>
                </a:ext>
              </a:extLst>
            </p:cNvPr>
            <p:cNvSpPr txBox="1"/>
            <p:nvPr/>
          </p:nvSpPr>
          <p:spPr>
            <a:xfrm>
              <a:off x="17436936" y="32237116"/>
              <a:ext cx="2431956" cy="264282"/>
            </a:xfrm>
            <a:prstGeom prst="rect">
              <a:avLst/>
            </a:prstGeom>
            <a:noFill/>
          </p:spPr>
          <p:txBody>
            <a:bodyPr wrap="square" rtlCol="0">
              <a:spAutoFit/>
            </a:bodyPr>
            <a:lstStyle/>
            <a:p>
              <a:pPr algn="ctr"/>
              <a:r>
                <a:rPr lang="en-US" sz="2000" i="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M. luteus </a:t>
              </a:r>
              <a:r>
                <a:rPr lang="en-US" sz="200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Plate II</a:t>
              </a:r>
            </a:p>
          </p:txBody>
        </p:sp>
        <p:sp>
          <p:nvSpPr>
            <p:cNvPr id="40" name="TextBox 39">
              <a:extLst>
                <a:ext uri="{FF2B5EF4-FFF2-40B4-BE49-F238E27FC236}">
                  <a16:creationId xmlns:a16="http://schemas.microsoft.com/office/drawing/2014/main" id="{69932950-3CBC-4449-90BB-FF44849EB3B5}"/>
                </a:ext>
              </a:extLst>
            </p:cNvPr>
            <p:cNvSpPr txBox="1"/>
            <p:nvPr/>
          </p:nvSpPr>
          <p:spPr>
            <a:xfrm>
              <a:off x="22571349" y="32237116"/>
              <a:ext cx="2389586" cy="264282"/>
            </a:xfrm>
            <a:prstGeom prst="rect">
              <a:avLst/>
            </a:prstGeom>
            <a:noFill/>
          </p:spPr>
          <p:txBody>
            <a:bodyPr wrap="square" rtlCol="0">
              <a:spAutoFit/>
            </a:bodyPr>
            <a:lstStyle/>
            <a:p>
              <a:pPr algn="ctr"/>
              <a:r>
                <a:rPr lang="en-US" sz="2000" i="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M. luteus </a:t>
              </a:r>
              <a:r>
                <a:rPr lang="en-US" sz="200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Plate III </a:t>
              </a:r>
            </a:p>
          </p:txBody>
        </p:sp>
        <p:sp>
          <p:nvSpPr>
            <p:cNvPr id="41" name="TextBox 40">
              <a:extLst>
                <a:ext uri="{FF2B5EF4-FFF2-40B4-BE49-F238E27FC236}">
                  <a16:creationId xmlns:a16="http://schemas.microsoft.com/office/drawing/2014/main" id="{3C048C35-CDD1-3A89-496B-8F56A8D75FF0}"/>
                </a:ext>
              </a:extLst>
            </p:cNvPr>
            <p:cNvSpPr txBox="1"/>
            <p:nvPr/>
          </p:nvSpPr>
          <p:spPr>
            <a:xfrm>
              <a:off x="22235001" y="26996602"/>
              <a:ext cx="3062280" cy="264282"/>
            </a:xfrm>
            <a:prstGeom prst="rect">
              <a:avLst/>
            </a:prstGeom>
            <a:noFill/>
          </p:spPr>
          <p:txBody>
            <a:bodyPr wrap="square" rtlCol="0">
              <a:spAutoFit/>
            </a:bodyPr>
            <a:lstStyle/>
            <a:p>
              <a:pPr algn="ctr"/>
              <a:r>
                <a:rPr lang="en-US" sz="2000" i="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S. epidermidis </a:t>
              </a:r>
              <a:r>
                <a:rPr lang="en-US" sz="200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Plate III </a:t>
              </a:r>
            </a:p>
          </p:txBody>
        </p:sp>
        <p:sp>
          <p:nvSpPr>
            <p:cNvPr id="46" name="TextBox 45">
              <a:extLst>
                <a:ext uri="{FF2B5EF4-FFF2-40B4-BE49-F238E27FC236}">
                  <a16:creationId xmlns:a16="http://schemas.microsoft.com/office/drawing/2014/main" id="{5FA9240B-FE7D-EC69-AB80-F1AC6308BA87}"/>
                </a:ext>
              </a:extLst>
            </p:cNvPr>
            <p:cNvSpPr txBox="1"/>
            <p:nvPr/>
          </p:nvSpPr>
          <p:spPr>
            <a:xfrm>
              <a:off x="17129899" y="26991968"/>
              <a:ext cx="3054524" cy="264282"/>
            </a:xfrm>
            <a:prstGeom prst="rect">
              <a:avLst/>
            </a:prstGeom>
            <a:noFill/>
          </p:spPr>
          <p:txBody>
            <a:bodyPr wrap="square" rtlCol="0">
              <a:spAutoFit/>
            </a:bodyPr>
            <a:lstStyle/>
            <a:p>
              <a:pPr algn="ctr"/>
              <a:r>
                <a:rPr lang="en-US" sz="2000" i="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S. epidermidis</a:t>
              </a:r>
              <a:r>
                <a:rPr lang="en-US" sz="200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Plate II</a:t>
              </a:r>
            </a:p>
          </p:txBody>
        </p:sp>
        <p:sp>
          <p:nvSpPr>
            <p:cNvPr id="48" name="TextBox 47">
              <a:extLst>
                <a:ext uri="{FF2B5EF4-FFF2-40B4-BE49-F238E27FC236}">
                  <a16:creationId xmlns:a16="http://schemas.microsoft.com/office/drawing/2014/main" id="{B419CD69-E6CE-0AAB-552A-C28226DEB26A}"/>
                </a:ext>
              </a:extLst>
            </p:cNvPr>
            <p:cNvSpPr txBox="1"/>
            <p:nvPr/>
          </p:nvSpPr>
          <p:spPr>
            <a:xfrm>
              <a:off x="11926710" y="26991968"/>
              <a:ext cx="3032694" cy="264282"/>
            </a:xfrm>
            <a:prstGeom prst="rect">
              <a:avLst/>
            </a:prstGeom>
            <a:noFill/>
          </p:spPr>
          <p:txBody>
            <a:bodyPr wrap="square" rtlCol="0">
              <a:spAutoFit/>
            </a:bodyPr>
            <a:lstStyle/>
            <a:p>
              <a:pPr algn="ctr"/>
              <a:r>
                <a:rPr lang="en-US" sz="2000" i="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S. epidermidis </a:t>
              </a:r>
              <a:r>
                <a:rPr lang="en-US" sz="200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Plate I</a:t>
              </a:r>
            </a:p>
          </p:txBody>
        </p:sp>
      </p:grpSp>
      <p:sp>
        <p:nvSpPr>
          <p:cNvPr id="38" name="TextBox 37">
            <a:extLst>
              <a:ext uri="{FF2B5EF4-FFF2-40B4-BE49-F238E27FC236}">
                <a16:creationId xmlns:a16="http://schemas.microsoft.com/office/drawing/2014/main" id="{6DF1A539-2DB7-4E25-8A00-5652C4761BC5}"/>
              </a:ext>
            </a:extLst>
          </p:cNvPr>
          <p:cNvSpPr txBox="1"/>
          <p:nvPr/>
        </p:nvSpPr>
        <p:spPr>
          <a:xfrm>
            <a:off x="18937441" y="32486389"/>
            <a:ext cx="6016318" cy="374571"/>
          </a:xfrm>
          <a:prstGeom prst="roundRect">
            <a:avLst/>
          </a:prstGeom>
          <a:solidFill>
            <a:srgbClr val="BEF6FA"/>
          </a:solidFill>
          <a:ln w="19050">
            <a:solidFill>
              <a:srgbClr val="17375E"/>
            </a:solidFill>
          </a:ln>
        </p:spPr>
        <p:txBody>
          <a:bodyPr wrap="square" rtlCol="0">
            <a:spAutoFit/>
          </a:bodyPr>
          <a:lstStyle>
            <a:defPPr>
              <a:defRPr kern="1200" smtId="4294967295"/>
            </a:defPPr>
          </a:lstStyle>
          <a:p>
            <a:pPr algn="ctr"/>
            <a:r>
              <a:rPr lang="en-US" sz="16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All Tables, Charts, Photographs Composed by Author/s</a:t>
            </a:r>
          </a:p>
        </p:txBody>
      </p:sp>
      <p:sp>
        <p:nvSpPr>
          <p:cNvPr id="106" name="TextBox 105">
            <a:extLst>
              <a:ext uri="{FF2B5EF4-FFF2-40B4-BE49-F238E27FC236}">
                <a16:creationId xmlns:a16="http://schemas.microsoft.com/office/drawing/2014/main" id="{5E020329-8FE7-A0F1-CF09-14A591C22204}"/>
              </a:ext>
            </a:extLst>
          </p:cNvPr>
          <p:cNvSpPr txBox="1"/>
          <p:nvPr/>
        </p:nvSpPr>
        <p:spPr>
          <a:xfrm>
            <a:off x="34065386" y="19403577"/>
            <a:ext cx="9000361" cy="8961749"/>
          </a:xfrm>
          <a:prstGeom prst="rect">
            <a:avLst/>
          </a:prstGeom>
          <a:noFill/>
        </p:spPr>
        <p:txBody>
          <a:bodyPr wrap="square" lIns="91440" tIns="45720" rIns="91440" bIns="45720" rtlCol="0" anchor="t">
            <a:spAutoFit/>
          </a:bodyPr>
          <a:lstStyle/>
          <a:p>
            <a:pPr marL="285750" indent="-285750">
              <a:lnSpc>
                <a:spcPct val="107000"/>
              </a:lnSpc>
              <a:buFont typeface="Arial" panose="020B0604020202020204" pitchFamily="34" charset="0"/>
              <a:buChar char="•"/>
            </a:pPr>
            <a:r>
              <a:rPr lang="en-US" sz="1460" dirty="0">
                <a:effectLst>
                  <a:outerShdw blurRad="38100" dist="38100" dir="2700000" algn="tl">
                    <a:srgbClr val="000000">
                      <a:alpha val="43137"/>
                    </a:srgbClr>
                  </a:outerShdw>
                </a:effectLst>
                <a:latin typeface="Tahoma"/>
                <a:ea typeface="Tahoma"/>
                <a:cs typeface="Tahoma"/>
              </a:rPr>
              <a:t>This study suggests that the hydrogels have a positive antibacterial effect against the skin bacteria that were used in this experiment. Data from this experiment shows that the quadrants of agar that contained hydrogels yielded a larger ZOI as compared to the quadrants of agar that lacked any hydrogels. This clearly suggests that the hydrogels yield an increased antibacterial effect against both types of bacteria used.</a:t>
            </a:r>
          </a:p>
          <a:p>
            <a:pPr marL="285750" indent="-285750">
              <a:lnSpc>
                <a:spcPct val="107000"/>
              </a:lnSpc>
              <a:buFont typeface="Arial" panose="020B0604020202020204" pitchFamily="34" charset="0"/>
              <a:buChar char="•"/>
            </a:pPr>
            <a:endParaRPr lang="en-US" sz="146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285750" marR="0" lvl="0" indent="-285750">
              <a:lnSpc>
                <a:spcPct val="107000"/>
              </a:lnSpc>
              <a:spcBef>
                <a:spcPts val="0"/>
              </a:spcBef>
              <a:spcAft>
                <a:spcPts val="0"/>
              </a:spcAft>
              <a:buFont typeface="Arial" panose="020B0604020202020204" pitchFamily="34" charset="0"/>
              <a:buChar char="•"/>
            </a:pPr>
            <a:r>
              <a:rPr lang="en-US" sz="1460" dirty="0">
                <a:effectLst>
                  <a:outerShdw blurRad="38100" dist="38100" dir="2700000" algn="tl">
                    <a:srgbClr val="000000">
                      <a:alpha val="43137"/>
                    </a:srgbClr>
                  </a:outerShdw>
                </a:effectLst>
                <a:latin typeface="Tahoma"/>
                <a:ea typeface="Tahoma"/>
                <a:cs typeface="Tahoma"/>
              </a:rPr>
              <a:t>Copper Chloride is popular for its antibacterial properties. Copper Chloride is a powerful disinfectant that has been proven to kill bacteria such as </a:t>
            </a:r>
            <a:r>
              <a:rPr lang="en-US" sz="1460" i="1" dirty="0">
                <a:effectLst>
                  <a:outerShdw blurRad="38100" dist="38100" dir="2700000" algn="tl">
                    <a:srgbClr val="000000">
                      <a:alpha val="43137"/>
                    </a:srgbClr>
                  </a:outerShdw>
                </a:effectLst>
                <a:latin typeface="Tahoma"/>
                <a:ea typeface="Tahoma"/>
                <a:cs typeface="Tahoma"/>
              </a:rPr>
              <a:t>Staphylococcus aureus</a:t>
            </a:r>
            <a:r>
              <a:rPr lang="en-US" sz="1460" dirty="0">
                <a:effectLst>
                  <a:outerShdw blurRad="38100" dist="38100" dir="2700000" algn="tl">
                    <a:srgbClr val="000000">
                      <a:alpha val="43137"/>
                    </a:srgbClr>
                  </a:outerShdw>
                </a:effectLst>
                <a:latin typeface="Tahoma"/>
                <a:ea typeface="Tahoma"/>
                <a:cs typeface="Tahoma"/>
              </a:rPr>
              <a:t> and </a:t>
            </a:r>
            <a:r>
              <a:rPr lang="en-US" sz="1460" i="1" dirty="0">
                <a:effectLst>
                  <a:outerShdw blurRad="38100" dist="38100" dir="2700000" algn="tl">
                    <a:srgbClr val="000000">
                      <a:alpha val="43137"/>
                    </a:srgbClr>
                  </a:outerShdw>
                </a:effectLst>
                <a:latin typeface="Tahoma"/>
                <a:ea typeface="Tahoma"/>
                <a:cs typeface="Tahoma"/>
              </a:rPr>
              <a:t>Escherichia coli</a:t>
            </a:r>
            <a:r>
              <a:rPr lang="en-US" sz="1460" dirty="0">
                <a:effectLst>
                  <a:outerShdw blurRad="38100" dist="38100" dir="2700000" algn="tl">
                    <a:srgbClr val="000000">
                      <a:alpha val="43137"/>
                    </a:srgbClr>
                  </a:outerShdw>
                </a:effectLst>
                <a:latin typeface="Tahoma"/>
                <a:ea typeface="Tahoma"/>
                <a:cs typeface="Tahoma"/>
              </a:rPr>
              <a:t>. This compound is known for being able to purify water in high traffic areas and is an efficient water purifying tool. By including this antibacterial agent in the hydrogels, their antibacterial power was increased, leading to a larger ZOI. Further analysis of the antibacterial properties of Copper Chloride will be conducted with future experimentation.</a:t>
            </a:r>
          </a:p>
          <a:p>
            <a:pPr marL="285750" marR="0" lvl="0" indent="-285750">
              <a:lnSpc>
                <a:spcPct val="107000"/>
              </a:lnSpc>
              <a:spcBef>
                <a:spcPts val="0"/>
              </a:spcBef>
              <a:spcAft>
                <a:spcPts val="0"/>
              </a:spcAft>
              <a:buFont typeface="Arial" panose="020B0604020202020204" pitchFamily="34" charset="0"/>
              <a:buChar char="•"/>
            </a:pPr>
            <a:endParaRPr lang="en-US" sz="146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285750" indent="-285750">
              <a:lnSpc>
                <a:spcPct val="107000"/>
              </a:lnSpc>
              <a:buFont typeface="Arial" panose="020B0604020202020204" pitchFamily="34" charset="0"/>
              <a:buChar char="•"/>
            </a:pPr>
            <a:r>
              <a:rPr lang="en-US" sz="1460" dirty="0">
                <a:effectLst>
                  <a:outerShdw blurRad="38100" dist="38100" dir="2700000" algn="tl">
                    <a:srgbClr val="000000">
                      <a:alpha val="43137"/>
                    </a:srgbClr>
                  </a:outerShdw>
                </a:effectLst>
                <a:latin typeface="Tahoma"/>
                <a:ea typeface="Tahoma"/>
                <a:cs typeface="Tahoma"/>
              </a:rPr>
              <a:t>Through prior research, it was found that the ZOI is the area where bacterial growth is unable to grow due to an antibacterial presence. Measuring this region allows quantitative data to be used to accurately compare the two hydrogels' effectiveness. After bacteria is streaked onto the agar surface, the ZOI will be indicated, and the effectiveness of the antibacterial presence will be shown. Compared to a section of each bacteria plate without a hydrogel, the sections containing hydrogel/s yielded a larger ZOI. This was because the hydrogels could provide an antibacterial presence in the plates of agar.</a:t>
            </a:r>
          </a:p>
          <a:p>
            <a:pPr marL="285750" indent="-285750">
              <a:lnSpc>
                <a:spcPct val="107000"/>
              </a:lnSpc>
              <a:buFont typeface="Arial" panose="020B0604020202020204" pitchFamily="34" charset="0"/>
              <a:buChar char="•"/>
            </a:pPr>
            <a:endParaRPr lang="en-US" sz="146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a:p>
            <a:pPr marL="285750" marR="0" lvl="0" indent="-285750">
              <a:lnSpc>
                <a:spcPct val="107000"/>
              </a:lnSpc>
              <a:spcBef>
                <a:spcPts val="0"/>
              </a:spcBef>
              <a:spcAft>
                <a:spcPts val="0"/>
              </a:spcAft>
              <a:buFont typeface="Arial" panose="020B0604020202020204" pitchFamily="34" charset="0"/>
              <a:buChar char="•"/>
            </a:pPr>
            <a:r>
              <a:rPr lang="en-US" sz="1460" dirty="0">
                <a:effectLst>
                  <a:outerShdw blurRad="38100" dist="38100" dir="2700000" algn="tl">
                    <a:srgbClr val="000000">
                      <a:alpha val="43137"/>
                    </a:srgbClr>
                  </a:outerShdw>
                </a:effectLst>
                <a:latin typeface="Tahoma"/>
                <a:ea typeface="Tahoma"/>
                <a:cs typeface="Tahoma"/>
              </a:rPr>
              <a:t>The experiment conducted shows that the hydrogel sheets yielded a greater ZOI than the hydrogel spheres. Looking at </a:t>
            </a:r>
            <a:r>
              <a:rPr lang="en-US" sz="1460" i="1" dirty="0">
                <a:effectLst>
                  <a:outerShdw blurRad="38100" dist="38100" dir="2700000" algn="tl">
                    <a:srgbClr val="000000">
                      <a:alpha val="43137"/>
                    </a:srgbClr>
                  </a:outerShdw>
                </a:effectLst>
                <a:latin typeface="Tahoma"/>
                <a:ea typeface="Tahoma"/>
                <a:cs typeface="Tahoma"/>
              </a:rPr>
              <a:t>M. luteus</a:t>
            </a:r>
            <a:r>
              <a:rPr lang="en-US" sz="1460" dirty="0">
                <a:effectLst>
                  <a:outerShdw blurRad="38100" dist="38100" dir="2700000" algn="tl">
                    <a:srgbClr val="000000">
                      <a:alpha val="43137"/>
                    </a:srgbClr>
                  </a:outerShdw>
                </a:effectLst>
                <a:latin typeface="Tahoma"/>
                <a:ea typeface="Tahoma"/>
                <a:cs typeface="Tahoma"/>
              </a:rPr>
              <a:t>, the strain of bacteria that was impacted the most by the hydrogels, the hydrogel spheres average a ZOI of 778.67 while the hydrogel sheets output a ZOI of 1241.33. For </a:t>
            </a:r>
            <a:r>
              <a:rPr lang="en-US" sz="1460" i="1" dirty="0">
                <a:effectLst>
                  <a:outerShdw blurRad="38100" dist="38100" dir="2700000" algn="tl">
                    <a:srgbClr val="000000">
                      <a:alpha val="43137"/>
                    </a:srgbClr>
                  </a:outerShdw>
                </a:effectLst>
                <a:latin typeface="Tahoma"/>
                <a:ea typeface="Tahoma"/>
                <a:cs typeface="Tahoma"/>
              </a:rPr>
              <a:t>S. epidermidis</a:t>
            </a:r>
            <a:r>
              <a:rPr lang="en-US" sz="1460" dirty="0">
                <a:effectLst>
                  <a:outerShdw blurRad="38100" dist="38100" dir="2700000" algn="tl">
                    <a:srgbClr val="000000">
                      <a:alpha val="43137"/>
                    </a:srgbClr>
                  </a:outerShdw>
                </a:effectLst>
                <a:latin typeface="Tahoma"/>
                <a:ea typeface="Tahoma"/>
                <a:cs typeface="Tahoma"/>
              </a:rPr>
              <a:t>, the average ZOI for the beads was 36.67 and the zone of inhibition of the sheets was 445.67, suggesting that </a:t>
            </a:r>
            <a:r>
              <a:rPr lang="en-US" sz="1460" i="1" dirty="0">
                <a:effectLst>
                  <a:outerShdw blurRad="38100" dist="38100" dir="2700000" algn="tl">
                    <a:srgbClr val="000000">
                      <a:alpha val="43137"/>
                    </a:srgbClr>
                  </a:outerShdw>
                </a:effectLst>
                <a:latin typeface="Tahoma"/>
                <a:ea typeface="Tahoma"/>
                <a:cs typeface="Tahoma"/>
              </a:rPr>
              <a:t>S. epidermidis </a:t>
            </a:r>
            <a:r>
              <a:rPr lang="en-US" sz="1460" dirty="0">
                <a:effectLst>
                  <a:outerShdw blurRad="38100" dist="38100" dir="2700000" algn="tl">
                    <a:srgbClr val="000000">
                      <a:alpha val="43137"/>
                    </a:srgbClr>
                  </a:outerShdw>
                </a:effectLst>
                <a:latin typeface="Tahoma"/>
                <a:ea typeface="Tahoma"/>
                <a:cs typeface="Tahoma"/>
              </a:rPr>
              <a:t>was less affected by the hydrogels. Overall, the sheet form of hydrogel had a greater antibacterial effect on both types of bacteria; this is suggested by the higher ZOI yielded by the hydrogel sheets.</a:t>
            </a:r>
          </a:p>
          <a:p>
            <a:pPr marL="285750" marR="0" lvl="0" indent="-285750">
              <a:lnSpc>
                <a:spcPct val="107000"/>
              </a:lnSpc>
              <a:spcBef>
                <a:spcPts val="0"/>
              </a:spcBef>
              <a:spcAft>
                <a:spcPts val="0"/>
              </a:spcAft>
              <a:buFont typeface="Arial" panose="020B0604020202020204" pitchFamily="34" charset="0"/>
              <a:buChar char="•"/>
            </a:pPr>
            <a:endParaRPr lang="en-US" sz="1460" dirty="0">
              <a:effectLst>
                <a:outerShdw blurRad="38100" dist="38100" dir="2700000" algn="tl">
                  <a:srgbClr val="000000">
                    <a:alpha val="43137"/>
                  </a:srgbClr>
                </a:outerShdw>
              </a:effectLst>
              <a:latin typeface="Tahoma"/>
              <a:ea typeface="Tahoma"/>
              <a:cs typeface="Tahoma"/>
            </a:endParaRPr>
          </a:p>
          <a:p>
            <a:pPr marL="285750" marR="0" lvl="0" indent="-285750">
              <a:lnSpc>
                <a:spcPct val="107000"/>
              </a:lnSpc>
              <a:spcBef>
                <a:spcPts val="0"/>
              </a:spcBef>
              <a:spcAft>
                <a:spcPts val="0"/>
              </a:spcAft>
              <a:buFont typeface="Arial" panose="020B0604020202020204" pitchFamily="34" charset="0"/>
              <a:buChar char="•"/>
            </a:pPr>
            <a:r>
              <a:rPr lang="en-US" sz="1460" dirty="0">
                <a:effectLst>
                  <a:outerShdw blurRad="38100" dist="38100" dir="2700000" algn="tl">
                    <a:srgbClr val="000000">
                      <a:alpha val="43137"/>
                    </a:srgbClr>
                  </a:outerShdw>
                </a:effectLst>
                <a:latin typeface="Tahoma"/>
                <a:ea typeface="Tahoma"/>
                <a:cs typeface="Tahoma"/>
              </a:rPr>
              <a:t>This study suggests that the cost per dressing of the </a:t>
            </a:r>
            <a:r>
              <a:rPr lang="en-US" sz="1460" dirty="0" err="1">
                <a:effectLst>
                  <a:outerShdw blurRad="38100" dist="38100" dir="2700000" algn="tl">
                    <a:srgbClr val="000000">
                      <a:alpha val="43137"/>
                    </a:srgbClr>
                  </a:outerShdw>
                </a:effectLst>
                <a:latin typeface="Tahoma"/>
                <a:ea typeface="Tahoma"/>
                <a:cs typeface="Tahoma"/>
              </a:rPr>
              <a:t>HydroPad</a:t>
            </a:r>
            <a:r>
              <a:rPr lang="en-US" sz="1460" dirty="0">
                <a:effectLst>
                  <a:outerShdw blurRad="38100" dist="38100" dir="2700000" algn="tl">
                    <a:srgbClr val="000000">
                      <a:alpha val="43137"/>
                    </a:srgbClr>
                  </a:outerShdw>
                </a:effectLst>
                <a:latin typeface="Tahoma"/>
                <a:ea typeface="Tahoma"/>
                <a:cs typeface="Tahoma"/>
              </a:rPr>
              <a:t> is significantly lower as compared to leading brands such as </a:t>
            </a:r>
            <a:r>
              <a:rPr lang="en-US" sz="1460" dirty="0">
                <a:effectLst>
                  <a:outerShdw blurRad="38100" dist="38100" dir="2700000" algn="tl">
                    <a:srgbClr val="000000">
                      <a:alpha val="43137"/>
                    </a:srgbClr>
                  </a:outerShdw>
                </a:effectLst>
                <a:latin typeface="Tahoma"/>
                <a:ea typeface="Tahoma"/>
                <a:cs typeface="Tahoma"/>
                <a:sym typeface="Symbol" panose="05050102010706020507" pitchFamily="18" charset="2"/>
              </a:rPr>
              <a:t></a:t>
            </a:r>
            <a:r>
              <a:rPr lang="en-US" sz="1460" dirty="0">
                <a:effectLst>
                  <a:outerShdw blurRad="38100" dist="38100" dir="2700000" algn="tl">
                    <a:srgbClr val="000000">
                      <a:alpha val="43137"/>
                    </a:srgbClr>
                  </a:outerShdw>
                </a:effectLst>
                <a:latin typeface="Tahoma"/>
                <a:ea typeface="Tahoma"/>
                <a:cs typeface="Tahoma"/>
              </a:rPr>
              <a:t>Johnson &amp; Johnson’s </a:t>
            </a:r>
            <a:r>
              <a:rPr lang="en-US" sz="1460" dirty="0">
                <a:effectLst>
                  <a:outerShdw blurRad="38100" dist="38100" dir="2700000" algn="tl">
                    <a:srgbClr val="000000">
                      <a:alpha val="43137"/>
                    </a:srgbClr>
                  </a:outerShdw>
                </a:effectLst>
                <a:latin typeface="Tahoma"/>
                <a:ea typeface="Tahoma"/>
                <a:cs typeface="Tahoma"/>
                <a:sym typeface="Symbol" panose="05050102010706020507" pitchFamily="18" charset="2"/>
              </a:rPr>
              <a:t> BAND-AID dressings, which are on average $0.35 per dressing; while </a:t>
            </a:r>
            <a:r>
              <a:rPr lang="en-US" sz="1460" dirty="0" err="1">
                <a:effectLst>
                  <a:outerShdw blurRad="38100" dist="38100" dir="2700000" algn="tl">
                    <a:srgbClr val="000000">
                      <a:alpha val="43137"/>
                    </a:srgbClr>
                  </a:outerShdw>
                </a:effectLst>
                <a:latin typeface="Tahoma"/>
                <a:ea typeface="Tahoma"/>
                <a:cs typeface="Tahoma"/>
                <a:sym typeface="Symbol" panose="05050102010706020507" pitchFamily="18" charset="2"/>
              </a:rPr>
              <a:t>HydroPad</a:t>
            </a:r>
            <a:r>
              <a:rPr lang="en-US" sz="1460" dirty="0">
                <a:effectLst>
                  <a:outerShdw blurRad="38100" dist="38100" dir="2700000" algn="tl">
                    <a:srgbClr val="000000">
                      <a:alpha val="43137"/>
                    </a:srgbClr>
                  </a:outerShdw>
                </a:effectLst>
                <a:latin typeface="Tahoma"/>
                <a:ea typeface="Tahoma"/>
                <a:cs typeface="Tahoma"/>
                <a:sym typeface="Symbol" panose="05050102010706020507" pitchFamily="18" charset="2"/>
              </a:rPr>
              <a:t> dressings are $0.20 per dressing. </a:t>
            </a:r>
            <a:endParaRPr lang="en-US" sz="1460" dirty="0">
              <a:effectLst>
                <a:outerShdw blurRad="38100" dist="38100" dir="2700000" algn="tl">
                  <a:srgbClr val="000000">
                    <a:alpha val="43137"/>
                  </a:srgbClr>
                </a:outerShdw>
              </a:effectLst>
              <a:latin typeface="Tahoma"/>
              <a:ea typeface="Tahoma"/>
              <a:cs typeface="Tahoma"/>
            </a:endParaRPr>
          </a:p>
          <a:p>
            <a:pPr marL="285750" marR="0" lvl="0" indent="-285750">
              <a:lnSpc>
                <a:spcPct val="107000"/>
              </a:lnSpc>
              <a:spcBef>
                <a:spcPts val="0"/>
              </a:spcBef>
              <a:spcAft>
                <a:spcPts val="0"/>
              </a:spcAft>
              <a:buFont typeface="Arial" panose="020B0604020202020204" pitchFamily="34" charset="0"/>
              <a:buChar char="•"/>
            </a:pPr>
            <a:endParaRPr lang="en-US" sz="1460" dirty="0">
              <a:effectLst>
                <a:outerShdw blurRad="38100" dist="38100" dir="2700000" algn="tl">
                  <a:srgbClr val="000000">
                    <a:alpha val="43137"/>
                  </a:srgbClr>
                </a:outerShdw>
              </a:effectLst>
              <a:latin typeface="Tahoma"/>
              <a:ea typeface="Tahoma"/>
              <a:cs typeface="Tahoma"/>
            </a:endParaRPr>
          </a:p>
          <a:p>
            <a:pPr marL="285750" marR="0" lvl="0" indent="-285750">
              <a:lnSpc>
                <a:spcPct val="107000"/>
              </a:lnSpc>
              <a:spcBef>
                <a:spcPts val="0"/>
              </a:spcBef>
              <a:spcAft>
                <a:spcPts val="0"/>
              </a:spcAft>
              <a:buFont typeface="Arial" panose="020B0604020202020204" pitchFamily="34" charset="0"/>
              <a:buChar char="•"/>
            </a:pPr>
            <a:endParaRPr lang="en-US" sz="1460" dirty="0">
              <a:effectLst>
                <a:outerShdw blurRad="38100" dist="38100" dir="2700000" algn="tl">
                  <a:srgbClr val="000000">
                    <a:alpha val="43137"/>
                  </a:srgbClr>
                </a:outerShdw>
              </a:effectLst>
              <a:latin typeface="Tahoma"/>
              <a:ea typeface="Tahoma"/>
              <a:cs typeface="Tahoma"/>
            </a:endParaRPr>
          </a:p>
          <a:p>
            <a:pPr marL="285750" marR="0" lvl="0" indent="-285750">
              <a:lnSpc>
                <a:spcPct val="107000"/>
              </a:lnSpc>
              <a:spcBef>
                <a:spcPts val="0"/>
              </a:spcBef>
              <a:spcAft>
                <a:spcPts val="0"/>
              </a:spcAft>
              <a:buFont typeface="Arial" panose="020B0604020202020204" pitchFamily="34" charset="0"/>
              <a:buChar char="•"/>
            </a:pPr>
            <a:endParaRPr lang="en-US" sz="1460" dirty="0">
              <a:effectLst>
                <a:outerShdw blurRad="38100" dist="38100" dir="2700000" algn="tl">
                  <a:srgbClr val="000000">
                    <a:alpha val="43137"/>
                  </a:srgbClr>
                </a:outerShdw>
              </a:effectLst>
              <a:latin typeface="Tahoma"/>
              <a:ea typeface="Tahoma"/>
              <a:cs typeface="Tahoma"/>
            </a:endParaRPr>
          </a:p>
          <a:p>
            <a:pPr marL="285750" marR="0" lvl="0" indent="-285750">
              <a:lnSpc>
                <a:spcPct val="107000"/>
              </a:lnSpc>
              <a:spcBef>
                <a:spcPts val="0"/>
              </a:spcBef>
              <a:spcAft>
                <a:spcPts val="0"/>
              </a:spcAft>
              <a:buFont typeface="Arial" panose="020B0604020202020204" pitchFamily="34" charset="0"/>
              <a:buChar char="•"/>
            </a:pPr>
            <a:endParaRPr lang="en-US" sz="146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100" name="Rectangle: Rounded Corners 99">
            <a:extLst>
              <a:ext uri="{FF2B5EF4-FFF2-40B4-BE49-F238E27FC236}">
                <a16:creationId xmlns:a16="http://schemas.microsoft.com/office/drawing/2014/main" id="{7ACD305F-D4FC-4434-15DE-ADB66BA481C1}"/>
              </a:ext>
            </a:extLst>
          </p:cNvPr>
          <p:cNvSpPr/>
          <p:nvPr/>
        </p:nvSpPr>
        <p:spPr>
          <a:xfrm>
            <a:off x="18291801" y="11662293"/>
            <a:ext cx="8879336" cy="3911083"/>
          </a:xfrm>
          <a:prstGeom prst="roundRect">
            <a:avLst>
              <a:gd name="adj" fmla="val 2004"/>
            </a:avLst>
          </a:prstGeom>
          <a:solidFill>
            <a:srgbClr val="BEF6FA"/>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16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101" name="TextBox 100">
            <a:extLst>
              <a:ext uri="{FF2B5EF4-FFF2-40B4-BE49-F238E27FC236}">
                <a16:creationId xmlns:a16="http://schemas.microsoft.com/office/drawing/2014/main" id="{3EB40663-1AA4-0093-C82A-EF20FA4C1FE4}"/>
              </a:ext>
            </a:extLst>
          </p:cNvPr>
          <p:cNvSpPr txBox="1"/>
          <p:nvPr/>
        </p:nvSpPr>
        <p:spPr>
          <a:xfrm>
            <a:off x="21806942" y="14656359"/>
            <a:ext cx="3985028" cy="338554"/>
          </a:xfrm>
          <a:prstGeom prst="rect">
            <a:avLst/>
          </a:prstGeom>
          <a:noFill/>
        </p:spPr>
        <p:txBody>
          <a:bodyPr wrap="square" rtlCol="0">
            <a:spAutoFit/>
          </a:bodyPr>
          <a:lstStyle/>
          <a:p>
            <a:pPr algn="ctr"/>
            <a:r>
              <a:rPr lang="en-US" sz="16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Sample Diagram of </a:t>
            </a:r>
            <a:r>
              <a:rPr lang="en-US" sz="1600" dirty="0" err="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HydroPad</a:t>
            </a:r>
            <a:r>
              <a:rPr lang="en-US" sz="16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Dressing</a:t>
            </a:r>
          </a:p>
        </p:txBody>
      </p:sp>
      <p:sp>
        <p:nvSpPr>
          <p:cNvPr id="110" name="Rectangle: Rounded Corners 109">
            <a:extLst>
              <a:ext uri="{FF2B5EF4-FFF2-40B4-BE49-F238E27FC236}">
                <a16:creationId xmlns:a16="http://schemas.microsoft.com/office/drawing/2014/main" id="{B02F58BE-15EF-8BDB-6691-FA7362F3B401}"/>
              </a:ext>
            </a:extLst>
          </p:cNvPr>
          <p:cNvSpPr/>
          <p:nvPr/>
        </p:nvSpPr>
        <p:spPr>
          <a:xfrm>
            <a:off x="20003735" y="3444728"/>
            <a:ext cx="11486134" cy="6389293"/>
          </a:xfrm>
          <a:prstGeom prst="roundRect">
            <a:avLst>
              <a:gd name="adj" fmla="val 2004"/>
            </a:avLst>
          </a:prstGeom>
          <a:solidFill>
            <a:srgbClr val="BEF6FA"/>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16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82" name="Picture 81">
            <a:extLst>
              <a:ext uri="{FF2B5EF4-FFF2-40B4-BE49-F238E27FC236}">
                <a16:creationId xmlns:a16="http://schemas.microsoft.com/office/drawing/2014/main" id="{6752733D-AC7F-9E2E-5338-2303BDC648D7}"/>
              </a:ext>
            </a:extLst>
          </p:cNvPr>
          <p:cNvPicPr>
            <a:picLocks noChangeAspect="1"/>
          </p:cNvPicPr>
          <p:nvPr/>
        </p:nvPicPr>
        <p:blipFill rotWithShape="1">
          <a:blip r:embed="rId20" cstate="print">
            <a:extLst>
              <a:ext uri="{28A0092B-C50C-407E-A947-70E740481C1C}">
                <a14:useLocalDpi xmlns:a14="http://schemas.microsoft.com/office/drawing/2010/main" val="0"/>
              </a:ext>
            </a:extLst>
          </a:blip>
          <a:srcRect t="33707"/>
          <a:stretch/>
        </p:blipFill>
        <p:spPr>
          <a:xfrm>
            <a:off x="20252724" y="3778015"/>
            <a:ext cx="10990469" cy="5445852"/>
          </a:xfrm>
          <a:prstGeom prst="rect">
            <a:avLst/>
          </a:prstGeom>
        </p:spPr>
      </p:pic>
      <p:sp>
        <p:nvSpPr>
          <p:cNvPr id="103" name="Rectangle: Rounded Corners 102">
            <a:extLst>
              <a:ext uri="{FF2B5EF4-FFF2-40B4-BE49-F238E27FC236}">
                <a16:creationId xmlns:a16="http://schemas.microsoft.com/office/drawing/2014/main" id="{29881AD3-9584-C0CB-F180-979663612503}"/>
              </a:ext>
            </a:extLst>
          </p:cNvPr>
          <p:cNvSpPr/>
          <p:nvPr/>
        </p:nvSpPr>
        <p:spPr>
          <a:xfrm>
            <a:off x="27504211" y="10666999"/>
            <a:ext cx="5670182" cy="6162795"/>
          </a:xfrm>
          <a:prstGeom prst="roundRect">
            <a:avLst>
              <a:gd name="adj" fmla="val 2004"/>
            </a:avLst>
          </a:prstGeom>
          <a:solidFill>
            <a:srgbClr val="BEF6FA"/>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16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pic>
        <p:nvPicPr>
          <p:cNvPr id="4" name="Picture 3">
            <a:extLst>
              <a:ext uri="{FF2B5EF4-FFF2-40B4-BE49-F238E27FC236}">
                <a16:creationId xmlns:a16="http://schemas.microsoft.com/office/drawing/2014/main" id="{2EB1A03E-A657-0F2E-5959-EDA806FDF0AA}"/>
              </a:ext>
            </a:extLst>
          </p:cNvPr>
          <p:cNvPicPr>
            <a:picLocks noChangeAspect="1"/>
          </p:cNvPicPr>
          <p:nvPr/>
        </p:nvPicPr>
        <p:blipFill rotWithShape="1">
          <a:blip r:embed="rId21">
            <a:extLst>
              <a:ext uri="{28A0092B-C50C-407E-A947-70E740481C1C}">
                <a14:useLocalDpi xmlns:a14="http://schemas.microsoft.com/office/drawing/2010/main" val="0"/>
              </a:ext>
            </a:extLst>
          </a:blip>
          <a:srcRect l="18898" t="27429" r="31213" b="21938"/>
          <a:stretch/>
        </p:blipFill>
        <p:spPr>
          <a:xfrm>
            <a:off x="28215420" y="10952941"/>
            <a:ext cx="4247765" cy="5068597"/>
          </a:xfrm>
          <a:prstGeom prst="rect">
            <a:avLst/>
          </a:prstGeom>
        </p:spPr>
      </p:pic>
      <p:sp>
        <p:nvSpPr>
          <p:cNvPr id="104" name="TextBox 103">
            <a:extLst>
              <a:ext uri="{FF2B5EF4-FFF2-40B4-BE49-F238E27FC236}">
                <a16:creationId xmlns:a16="http://schemas.microsoft.com/office/drawing/2014/main" id="{34DDD1B1-009E-FA54-7F1D-87E3B6F5537B}"/>
              </a:ext>
            </a:extLst>
          </p:cNvPr>
          <p:cNvSpPr txBox="1"/>
          <p:nvPr/>
        </p:nvSpPr>
        <p:spPr>
          <a:xfrm>
            <a:off x="28346788" y="16195871"/>
            <a:ext cx="3985028" cy="584775"/>
          </a:xfrm>
          <a:prstGeom prst="rect">
            <a:avLst/>
          </a:prstGeom>
          <a:noFill/>
        </p:spPr>
        <p:txBody>
          <a:bodyPr wrap="square" rtlCol="0">
            <a:spAutoFit/>
          </a:bodyPr>
          <a:lstStyle/>
          <a:p>
            <a:pPr algn="ctr"/>
            <a:r>
              <a:rPr lang="en-US" sz="16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Creation Process of Hydrogel Sheets for Experimentation</a:t>
            </a:r>
          </a:p>
        </p:txBody>
      </p:sp>
      <p:sp>
        <p:nvSpPr>
          <p:cNvPr id="111" name="TextBox 110">
            <a:extLst>
              <a:ext uri="{FF2B5EF4-FFF2-40B4-BE49-F238E27FC236}">
                <a16:creationId xmlns:a16="http://schemas.microsoft.com/office/drawing/2014/main" id="{8B63347B-ED29-307D-B8ED-80D578577631}"/>
              </a:ext>
            </a:extLst>
          </p:cNvPr>
          <p:cNvSpPr txBox="1"/>
          <p:nvPr/>
        </p:nvSpPr>
        <p:spPr>
          <a:xfrm>
            <a:off x="23754288" y="9313965"/>
            <a:ext cx="3985028" cy="338554"/>
          </a:xfrm>
          <a:prstGeom prst="rect">
            <a:avLst/>
          </a:prstGeom>
          <a:noFill/>
        </p:spPr>
        <p:txBody>
          <a:bodyPr wrap="square" rtlCol="0">
            <a:spAutoFit/>
          </a:bodyPr>
          <a:lstStyle/>
          <a:p>
            <a:pPr algn="ctr"/>
            <a:r>
              <a:rPr lang="en-US" sz="16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Growth of Bacteria Within Incubator</a:t>
            </a:r>
          </a:p>
        </p:txBody>
      </p:sp>
      <p:sp>
        <p:nvSpPr>
          <p:cNvPr id="124" name="TextBox 123">
            <a:extLst>
              <a:ext uri="{FF2B5EF4-FFF2-40B4-BE49-F238E27FC236}">
                <a16:creationId xmlns:a16="http://schemas.microsoft.com/office/drawing/2014/main" id="{341F0B56-B0F6-D520-0695-F4DB8F9F62E4}"/>
              </a:ext>
            </a:extLst>
          </p:cNvPr>
          <p:cNvSpPr txBox="1"/>
          <p:nvPr/>
        </p:nvSpPr>
        <p:spPr>
          <a:xfrm>
            <a:off x="34014347" y="27840483"/>
            <a:ext cx="9313599" cy="4694490"/>
          </a:xfrm>
          <a:prstGeom prst="rect">
            <a:avLst/>
          </a:prstGeom>
          <a:noFill/>
        </p:spPr>
        <p:txBody>
          <a:bodyPr wrap="square" lIns="91440" tIns="45720" rIns="91440" bIns="45720" rtlCol="0" anchor="t">
            <a:spAutoFit/>
          </a:bodyPr>
          <a:lstStyle/>
          <a:p>
            <a:pPr marL="0" marR="0">
              <a:lnSpc>
                <a:spcPct val="107000"/>
              </a:lnSpc>
              <a:spcBef>
                <a:spcPts val="0"/>
              </a:spcBef>
              <a:spcAft>
                <a:spcPts val="800"/>
              </a:spcAft>
            </a:pPr>
            <a:r>
              <a:rPr lang="en-US" sz="1600" kern="1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To conclude, hydrogels in the sheet form yielded a greater antibacterial effect against both bacterium types, </a:t>
            </a:r>
            <a:r>
              <a:rPr lang="en-US" sz="1600" i="1" kern="1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S. epidermidis</a:t>
            </a:r>
            <a:r>
              <a:rPr lang="en-US" sz="1600" kern="1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and </a:t>
            </a:r>
            <a:r>
              <a:rPr lang="en-US" sz="1600" i="1" kern="1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M. luteus</a:t>
            </a:r>
            <a:r>
              <a:rPr lang="en-US" sz="1600" kern="1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in comparison to the hydrogels in a spherical form. </a:t>
            </a:r>
          </a:p>
          <a:p>
            <a:pPr marL="0" marR="0">
              <a:lnSpc>
                <a:spcPct val="107000"/>
              </a:lnSpc>
              <a:spcBef>
                <a:spcPts val="0"/>
              </a:spcBef>
              <a:spcAft>
                <a:spcPts val="800"/>
              </a:spcAft>
            </a:pPr>
            <a:r>
              <a:rPr lang="en-US" sz="1600" kern="1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This is proven by the average zone of inhibition (ZOI) for each hydrogel shape in each bacterial environment. Firstly, the hydrogel beads yielded an average ZOI of </a:t>
            </a:r>
            <a:r>
              <a:rPr lang="en-US" sz="1600" kern="0" dirty="0">
                <a:solidFill>
                  <a:srgbClr val="00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36.67 against the </a:t>
            </a:r>
            <a:r>
              <a:rPr lang="en-US" sz="1600" i="1" kern="0" dirty="0">
                <a:solidFill>
                  <a:srgbClr val="00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S. epidermidis </a:t>
            </a:r>
            <a:r>
              <a:rPr lang="en-US" sz="1600" kern="0" dirty="0">
                <a:solidFill>
                  <a:srgbClr val="00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bacteria, and an average ZOI of 778.67 against the </a:t>
            </a:r>
            <a:r>
              <a:rPr lang="en-US" sz="1600" i="1" kern="0" dirty="0">
                <a:solidFill>
                  <a:srgbClr val="00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M. luteus </a:t>
            </a:r>
            <a:r>
              <a:rPr lang="en-US" sz="1600" kern="0" dirty="0">
                <a:solidFill>
                  <a:srgbClr val="00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bacteria. The hydrogels in sheet form yielded an average ZOI of 445.67 against the </a:t>
            </a:r>
            <a:r>
              <a:rPr lang="en-US" sz="1600" i="1" kern="0" dirty="0">
                <a:solidFill>
                  <a:srgbClr val="00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S. epidermidis</a:t>
            </a:r>
            <a:r>
              <a:rPr lang="en-US" sz="1600" kern="0" dirty="0">
                <a:solidFill>
                  <a:srgbClr val="000000"/>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bacteria, and an average ZOI of 1241.33 against the </a:t>
            </a:r>
            <a:r>
              <a:rPr lang="en-US" sz="1600" i="1" kern="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M. luteus </a:t>
            </a:r>
            <a:r>
              <a:rPr lang="en-US" sz="1600" kern="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bacteria. </a:t>
            </a:r>
          </a:p>
          <a:p>
            <a:pPr marL="0" marR="0">
              <a:lnSpc>
                <a:spcPct val="107000"/>
              </a:lnSpc>
              <a:spcBef>
                <a:spcPts val="0"/>
              </a:spcBef>
              <a:spcAft>
                <a:spcPts val="800"/>
              </a:spcAft>
            </a:pPr>
            <a:r>
              <a:rPr lang="en-US" sz="1600" kern="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Both forms of hydrogels exhibited a lessened antibacterial effect against the </a:t>
            </a:r>
            <a:r>
              <a:rPr lang="en-US" sz="1600" i="1" kern="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S. epidermidis </a:t>
            </a:r>
            <a:r>
              <a:rPr lang="en-US" sz="1600" kern="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due to the bacteria’s heightened resistance to many types of common consumer antibiotics and antibacterial agents. </a:t>
            </a:r>
          </a:p>
          <a:p>
            <a:pPr marL="0" marR="0">
              <a:lnSpc>
                <a:spcPct val="107000"/>
              </a:lnSpc>
              <a:spcBef>
                <a:spcPts val="0"/>
              </a:spcBef>
              <a:spcAft>
                <a:spcPts val="800"/>
              </a:spcAft>
            </a:pPr>
            <a:r>
              <a:rPr lang="en-US" sz="1600" kern="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Since the </a:t>
            </a:r>
            <a:r>
              <a:rPr lang="en-US" sz="1600" kern="0" dirty="0" err="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HydroPad</a:t>
            </a:r>
            <a:r>
              <a:rPr lang="en-US" sz="1600" kern="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dressing can be made in various sizes, </a:t>
            </a:r>
            <a:r>
              <a:rPr lang="en-US" sz="1600" kern="0" dirty="0" err="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HydroPad</a:t>
            </a:r>
            <a:r>
              <a:rPr lang="en-US" sz="1600" kern="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could be used not only for wound care but also as an additional layer of protection in medical settings. Healthcare professionals and patients could apply these dressings to wounds </a:t>
            </a:r>
            <a:r>
              <a:rPr lang="en-US" sz="1600" b="1" u="sng" kern="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or</a:t>
            </a:r>
            <a:r>
              <a:rPr lang="en-US" sz="1600" kern="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 areas prone to bacterial exposure. </a:t>
            </a:r>
          </a:p>
          <a:p>
            <a:pPr marL="0" marR="0">
              <a:lnSpc>
                <a:spcPct val="107000"/>
              </a:lnSpc>
              <a:spcBef>
                <a:spcPts val="0"/>
              </a:spcBef>
              <a:spcAft>
                <a:spcPts val="800"/>
              </a:spcAft>
            </a:pPr>
            <a:r>
              <a:rPr lang="en-US" sz="1600" kern="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This innovative approach aims to reduce the risk of HAIs by providing a local antibacterial effect. It could be particularly beneficial for patients with compromised immune systems or those undergoing invasive medical procedures.</a:t>
            </a:r>
          </a:p>
        </p:txBody>
      </p:sp>
      <p:grpSp>
        <p:nvGrpSpPr>
          <p:cNvPr id="75" name="Group 74">
            <a:extLst>
              <a:ext uri="{FF2B5EF4-FFF2-40B4-BE49-F238E27FC236}">
                <a16:creationId xmlns:a16="http://schemas.microsoft.com/office/drawing/2014/main" id="{4227678D-85D4-272A-88F2-1B6067965A16}"/>
              </a:ext>
            </a:extLst>
          </p:cNvPr>
          <p:cNvGrpSpPr/>
          <p:nvPr/>
        </p:nvGrpSpPr>
        <p:grpSpPr>
          <a:xfrm>
            <a:off x="11423647" y="3183755"/>
            <a:ext cx="6657745" cy="9159571"/>
            <a:chOff x="12452347" y="3183755"/>
            <a:chExt cx="6657745" cy="9159571"/>
          </a:xfrm>
        </p:grpSpPr>
        <p:sp>
          <p:nvSpPr>
            <p:cNvPr id="113" name="Rectangle: Rounded Corners 112">
              <a:extLst>
                <a:ext uri="{FF2B5EF4-FFF2-40B4-BE49-F238E27FC236}">
                  <a16:creationId xmlns:a16="http://schemas.microsoft.com/office/drawing/2014/main" id="{049793C4-A659-35CB-04F8-1219221BC8EA}"/>
                </a:ext>
              </a:extLst>
            </p:cNvPr>
            <p:cNvSpPr/>
            <p:nvPr/>
          </p:nvSpPr>
          <p:spPr>
            <a:xfrm>
              <a:off x="12452347" y="3183755"/>
              <a:ext cx="6657745" cy="9159571"/>
            </a:xfrm>
            <a:prstGeom prst="roundRect">
              <a:avLst>
                <a:gd name="adj" fmla="val 2004"/>
              </a:avLst>
            </a:prstGeom>
            <a:solidFill>
              <a:srgbClr val="BEF6FA"/>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16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117" name="Rectangle: Rounded Corners 116">
              <a:extLst>
                <a:ext uri="{FF2B5EF4-FFF2-40B4-BE49-F238E27FC236}">
                  <a16:creationId xmlns:a16="http://schemas.microsoft.com/office/drawing/2014/main" id="{39AA5E05-C6EA-3219-2C54-E899C9131B84}"/>
                </a:ext>
              </a:extLst>
            </p:cNvPr>
            <p:cNvSpPr/>
            <p:nvPr/>
          </p:nvSpPr>
          <p:spPr>
            <a:xfrm>
              <a:off x="13189594" y="3388547"/>
              <a:ext cx="5254890" cy="2333091"/>
            </a:xfrm>
            <a:prstGeom prst="roundRect">
              <a:avLst>
                <a:gd name="adj" fmla="val 2004"/>
              </a:avLst>
            </a:prstGeom>
            <a:solidFill>
              <a:srgbClr val="E3E3E3"/>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16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118" name="Rectangle: Rounded Corners 117">
              <a:extLst>
                <a:ext uri="{FF2B5EF4-FFF2-40B4-BE49-F238E27FC236}">
                  <a16:creationId xmlns:a16="http://schemas.microsoft.com/office/drawing/2014/main" id="{95D519DC-8930-E0AE-C752-AF796267D521}"/>
                </a:ext>
              </a:extLst>
            </p:cNvPr>
            <p:cNvSpPr/>
            <p:nvPr/>
          </p:nvSpPr>
          <p:spPr>
            <a:xfrm>
              <a:off x="13168419" y="5854953"/>
              <a:ext cx="5254890" cy="2289132"/>
            </a:xfrm>
            <a:prstGeom prst="roundRect">
              <a:avLst>
                <a:gd name="adj" fmla="val 2004"/>
              </a:avLst>
            </a:prstGeom>
            <a:solidFill>
              <a:srgbClr val="E3E3E3"/>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16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119" name="Rectangle: Rounded Corners 118">
              <a:extLst>
                <a:ext uri="{FF2B5EF4-FFF2-40B4-BE49-F238E27FC236}">
                  <a16:creationId xmlns:a16="http://schemas.microsoft.com/office/drawing/2014/main" id="{99F9F69E-4618-A07E-55AC-E4E12989A92C}"/>
                </a:ext>
              </a:extLst>
            </p:cNvPr>
            <p:cNvSpPr/>
            <p:nvPr/>
          </p:nvSpPr>
          <p:spPr>
            <a:xfrm>
              <a:off x="12650874" y="8284353"/>
              <a:ext cx="6228949" cy="3625643"/>
            </a:xfrm>
            <a:prstGeom prst="roundRect">
              <a:avLst>
                <a:gd name="adj" fmla="val 2004"/>
              </a:avLst>
            </a:prstGeom>
            <a:solidFill>
              <a:srgbClr val="E3E3E3"/>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16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116" name="TextBox 115">
              <a:extLst>
                <a:ext uri="{FF2B5EF4-FFF2-40B4-BE49-F238E27FC236}">
                  <a16:creationId xmlns:a16="http://schemas.microsoft.com/office/drawing/2014/main" id="{2AACD97C-EE5F-33AE-789A-992D61367295}"/>
                </a:ext>
              </a:extLst>
            </p:cNvPr>
            <p:cNvSpPr txBox="1"/>
            <p:nvPr/>
          </p:nvSpPr>
          <p:spPr>
            <a:xfrm>
              <a:off x="13752227" y="11973489"/>
              <a:ext cx="4061879" cy="276999"/>
            </a:xfrm>
            <a:prstGeom prst="rect">
              <a:avLst/>
            </a:prstGeom>
            <a:noFill/>
          </p:spPr>
          <p:txBody>
            <a:bodyPr wrap="square" rtlCol="0">
              <a:spAutoFit/>
            </a:bodyPr>
            <a:lstStyle/>
            <a:p>
              <a:pPr algn="ctr"/>
              <a:r>
                <a:rPr lang="en-US" sz="12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Zone of Inhibition Data per Type of Bacteria</a:t>
              </a:r>
            </a:p>
          </p:txBody>
        </p:sp>
        <p:pic>
          <p:nvPicPr>
            <p:cNvPr id="61" name="Picture 60">
              <a:extLst>
                <a:ext uri="{FF2B5EF4-FFF2-40B4-BE49-F238E27FC236}">
                  <a16:creationId xmlns:a16="http://schemas.microsoft.com/office/drawing/2014/main" id="{7CA9BE90-39A1-9B62-49FE-B104DAFC68E6}"/>
                </a:ext>
              </a:extLst>
            </p:cNvPr>
            <p:cNvPicPr>
              <a:picLocks noChangeAspect="1"/>
            </p:cNvPicPr>
            <p:nvPr/>
          </p:nvPicPr>
          <p:blipFill>
            <a:blip r:embed="rId22"/>
            <a:stretch>
              <a:fillRect/>
            </a:stretch>
          </p:blipFill>
          <p:spPr>
            <a:xfrm>
              <a:off x="13354421" y="3531563"/>
              <a:ext cx="4925232" cy="2054260"/>
            </a:xfrm>
            <a:prstGeom prst="rect">
              <a:avLst/>
            </a:prstGeom>
          </p:spPr>
        </p:pic>
        <p:pic>
          <p:nvPicPr>
            <p:cNvPr id="63" name="Picture 62">
              <a:extLst>
                <a:ext uri="{FF2B5EF4-FFF2-40B4-BE49-F238E27FC236}">
                  <a16:creationId xmlns:a16="http://schemas.microsoft.com/office/drawing/2014/main" id="{224BFC33-601D-B521-F7EA-8A00C0AFE5F1}"/>
                </a:ext>
              </a:extLst>
            </p:cNvPr>
            <p:cNvPicPr>
              <a:picLocks noChangeAspect="1"/>
            </p:cNvPicPr>
            <p:nvPr/>
          </p:nvPicPr>
          <p:blipFill>
            <a:blip r:embed="rId23"/>
            <a:stretch>
              <a:fillRect/>
            </a:stretch>
          </p:blipFill>
          <p:spPr>
            <a:xfrm>
              <a:off x="13322944" y="5982030"/>
              <a:ext cx="4925231" cy="2037459"/>
            </a:xfrm>
            <a:prstGeom prst="rect">
              <a:avLst/>
            </a:prstGeom>
          </p:spPr>
        </p:pic>
        <p:pic>
          <p:nvPicPr>
            <p:cNvPr id="65" name="Picture 64">
              <a:extLst>
                <a:ext uri="{FF2B5EF4-FFF2-40B4-BE49-F238E27FC236}">
                  <a16:creationId xmlns:a16="http://schemas.microsoft.com/office/drawing/2014/main" id="{907AF0AD-E29B-28CA-91F6-306E4335F3A8}"/>
                </a:ext>
              </a:extLst>
            </p:cNvPr>
            <p:cNvPicPr>
              <a:picLocks noChangeAspect="1"/>
            </p:cNvPicPr>
            <p:nvPr/>
          </p:nvPicPr>
          <p:blipFill>
            <a:blip r:embed="rId24"/>
            <a:stretch>
              <a:fillRect/>
            </a:stretch>
          </p:blipFill>
          <p:spPr>
            <a:xfrm>
              <a:off x="12780911" y="8415169"/>
              <a:ext cx="5952781" cy="3368125"/>
            </a:xfrm>
            <a:prstGeom prst="rect">
              <a:avLst/>
            </a:prstGeom>
          </p:spPr>
        </p:pic>
      </p:grpSp>
      <p:sp>
        <p:nvSpPr>
          <p:cNvPr id="72" name="TextBox 71">
            <a:extLst>
              <a:ext uri="{FF2B5EF4-FFF2-40B4-BE49-F238E27FC236}">
                <a16:creationId xmlns:a16="http://schemas.microsoft.com/office/drawing/2014/main" id="{203BDAF8-E3AA-915B-0F1D-1E3569AFFA60}"/>
              </a:ext>
            </a:extLst>
          </p:cNvPr>
          <p:cNvSpPr txBox="1"/>
          <p:nvPr/>
        </p:nvSpPr>
        <p:spPr>
          <a:xfrm>
            <a:off x="261430" y="21861380"/>
            <a:ext cx="9512556" cy="10952614"/>
          </a:xfrm>
          <a:prstGeom prst="rect">
            <a:avLst/>
          </a:prstGeom>
          <a:noFill/>
        </p:spPr>
        <p:txBody>
          <a:bodyPr wrap="square" lIns="91440" tIns="45720" rIns="91440" bIns="45720" anchor="t">
            <a:spAutoFit/>
          </a:bodyPr>
          <a:lstStyle/>
          <a:p>
            <a:pPr>
              <a:lnSpc>
                <a:spcPct val="107000"/>
              </a:lnSpc>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Abbott, Steven. "Polymer Entanglement." Stevenabbott.co.uk, 2023, </a:t>
            </a:r>
            <a:endParaRPr lang="en-US" sz="1200" dirty="0">
              <a:effectLst>
                <a:outerShdw blurRad="38100" dist="38100" dir="2700000" algn="tl">
                  <a:srgbClr val="000000">
                    <a:alpha val="43137"/>
                  </a:srgbClr>
                </a:outerShdw>
              </a:effectLst>
              <a:latin typeface="Times New Roman"/>
              <a:ea typeface="Calibri" panose="020F0502020204030204" pitchFamily="34" charset="0"/>
              <a:cs typeface="Arial" panose="020B0604020202020204" pitchFamily="34" charset="0"/>
            </a:endParaRPr>
          </a:p>
          <a:p>
            <a:pPr marL="457200" marR="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www.stevenabbott.co.uk/practical-solubility/polymer-entanglement.php. </a:t>
            </a:r>
            <a:br>
              <a:rPr lang="en-US" sz="12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b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Accessed 26 Nov. 2023.</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457200" marR="0">
              <a:lnSpc>
                <a:spcPct val="107000"/>
              </a:lnSpc>
              <a:spcBef>
                <a:spcPts val="0"/>
              </a:spcBef>
              <a:spcAft>
                <a:spcPts val="0"/>
              </a:spcAft>
            </a:pPr>
            <a:endParaRPr lang="en-US" sz="12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Ahmed, </a:t>
            </a:r>
            <a:r>
              <a:rPr lang="en-US" sz="1200" dirty="0" err="1">
                <a:effectLst>
                  <a:outerShdw blurRad="38100" dist="38100" dir="2700000" algn="tl">
                    <a:srgbClr val="000000">
                      <a:alpha val="43137"/>
                    </a:srgbClr>
                  </a:outerShdw>
                </a:effectLst>
                <a:latin typeface="Tahoma"/>
                <a:ea typeface="Times New Roman" panose="02020603050405020304" pitchFamily="18" charset="0"/>
                <a:cs typeface="Arial"/>
              </a:rPr>
              <a:t>Enas</a:t>
            </a: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 M. "Hydrogel: Preparation, Characterization, and Applications: A Review." National Library of Medicine, 6 Mar. 2015,</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0" marR="0" indent="45720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www.ncbi.nlm.nih.gov.</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0" marR="0" indent="45720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Accessed 26 Nov. 2023.</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0" marR="0" indent="457200">
              <a:lnSpc>
                <a:spcPct val="107000"/>
              </a:lnSpc>
              <a:spcBef>
                <a:spcPts val="0"/>
              </a:spcBef>
              <a:spcAft>
                <a:spcPts val="0"/>
              </a:spcAft>
            </a:pPr>
            <a:endParaRPr lang="en-US" sz="12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p>
            <a:pPr>
              <a:lnSpc>
                <a:spcPct val="107000"/>
              </a:lnSpc>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Arora, Bharti, et al. "Chemical Crosslinking: Role in Protein and Peptide Science." National Library of Medicine, 18 Sept.2017, </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indent="457200">
              <a:lnSpc>
                <a:spcPct val="107000"/>
              </a:lnSpc>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pubmed.ncbi.nlm.nih.gov/27455969/. </a:t>
            </a:r>
            <a:endParaRPr lang="en-US" sz="1200" dirty="0">
              <a:effectLst>
                <a:outerShdw blurRad="38100" dist="38100" dir="2700000" algn="tl">
                  <a:srgbClr val="000000">
                    <a:alpha val="43137"/>
                  </a:srgbClr>
                </a:outerShdw>
              </a:effectLst>
              <a:latin typeface="Times New Roman"/>
              <a:ea typeface="Calibri" panose="020F0502020204030204" pitchFamily="34" charset="0"/>
              <a:cs typeface="Arial" panose="020B0604020202020204" pitchFamily="34" charset="0"/>
            </a:endParaRPr>
          </a:p>
          <a:p>
            <a:pPr marL="0" marR="0" indent="45720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Accessed 26 Nov. 2023.</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0" marR="0" indent="457200">
              <a:lnSpc>
                <a:spcPct val="107000"/>
              </a:lnSpc>
              <a:spcBef>
                <a:spcPts val="0"/>
              </a:spcBef>
              <a:spcAft>
                <a:spcPts val="0"/>
              </a:spcAft>
            </a:pPr>
            <a:endParaRPr lang="en-US" sz="12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Cole, John R. "Micrococcus and Staphylococcus." Science Direct, 1990, </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0" marR="0" indent="45720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www.sciencedirect.com/science/article/abs/pii/B9780121617752500207.</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0" marR="0" indent="45720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Accessed 22 Dec. 2023.</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0" marR="0" indent="457200">
              <a:lnSpc>
                <a:spcPct val="107000"/>
              </a:lnSpc>
              <a:spcBef>
                <a:spcPts val="0"/>
              </a:spcBef>
              <a:spcAft>
                <a:spcPts val="0"/>
              </a:spcAft>
            </a:pPr>
            <a:endParaRPr lang="en-US" sz="12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p>
            <a:pPr>
              <a:lnSpc>
                <a:spcPct val="107000"/>
              </a:lnSpc>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Fleming, Declan. "Seaweed Spheres." Royal Society of Chemistry, 2023, </a:t>
            </a:r>
            <a:endParaRPr lang="en-US" sz="1200" dirty="0">
              <a:effectLst>
                <a:outerShdw blurRad="38100" dist="38100" dir="2700000" algn="tl">
                  <a:srgbClr val="000000">
                    <a:alpha val="43137"/>
                  </a:srgbClr>
                </a:outerShdw>
              </a:effectLst>
              <a:latin typeface="Times New Roman"/>
              <a:ea typeface="Calibri" panose="020F0502020204030204" pitchFamily="34" charset="0"/>
              <a:cs typeface="Arial" panose="020B0604020202020204" pitchFamily="34" charset="0"/>
            </a:endParaRPr>
          </a:p>
          <a:p>
            <a:pPr indent="457200">
              <a:lnSpc>
                <a:spcPct val="107000"/>
              </a:lnSpc>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edu.rsc.org/exhibition-chemistry/seaweed-spheres/2000059.article. </a:t>
            </a:r>
            <a:endParaRPr lang="en-US" sz="1200" dirty="0">
              <a:effectLst>
                <a:outerShdw blurRad="38100" dist="38100" dir="2700000" algn="tl">
                  <a:srgbClr val="000000">
                    <a:alpha val="43137"/>
                  </a:srgbClr>
                </a:outerShdw>
              </a:effectLst>
              <a:latin typeface="Times New Roman"/>
              <a:ea typeface="Calibri" panose="020F0502020204030204" pitchFamily="34" charset="0"/>
              <a:cs typeface="Arial" panose="020B0604020202020204" pitchFamily="34" charset="0"/>
            </a:endParaRPr>
          </a:p>
          <a:p>
            <a:pPr marL="0" marR="0" indent="45720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Accessed 22 Dec. 2023.</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0" marR="0" indent="457200">
              <a:lnSpc>
                <a:spcPct val="107000"/>
              </a:lnSpc>
              <a:spcBef>
                <a:spcPts val="0"/>
              </a:spcBef>
              <a:spcAft>
                <a:spcPts val="0"/>
              </a:spcAft>
            </a:pPr>
            <a:endParaRPr lang="en-US" sz="12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Guo, R., and J. E. McGrath. "Physical Cross-linking." ScienceDirect, 2012,</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indent="457200">
              <a:lnSpc>
                <a:spcPct val="107000"/>
              </a:lnSpc>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www.sciencedirect.com/topics/engineering/physical-crosslinking. </a:t>
            </a:r>
            <a:endParaRPr lang="en-US" sz="1200" dirty="0">
              <a:effectLst>
                <a:outerShdw blurRad="38100" dist="38100" dir="2700000" algn="tl">
                  <a:srgbClr val="000000">
                    <a:alpha val="43137"/>
                  </a:srgbClr>
                </a:outerShdw>
              </a:effectLst>
              <a:latin typeface="Times New Roman"/>
              <a:ea typeface="Calibri" panose="020F0502020204030204" pitchFamily="34" charset="0"/>
              <a:cs typeface="Arial" panose="020B0604020202020204" pitchFamily="34" charset="0"/>
            </a:endParaRPr>
          </a:p>
          <a:p>
            <a:pPr marL="0" marR="0" indent="45720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Accessed 26 Nov. 2023.</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0" marR="0" indent="457200">
              <a:lnSpc>
                <a:spcPct val="107000"/>
              </a:lnSpc>
              <a:spcBef>
                <a:spcPts val="0"/>
              </a:spcBef>
              <a:spcAft>
                <a:spcPts val="0"/>
              </a:spcAft>
            </a:pPr>
            <a:endParaRPr lang="en-US" sz="12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Kitchen Theory. "Sodium Alginate and Spherification." Kitchen Theory, 2023, </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0" marR="0" indent="45720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kitchen-theory.com/sodium-alginate-</a:t>
            </a:r>
            <a:r>
              <a:rPr lang="en-US" sz="1200" dirty="0" err="1">
                <a:effectLst>
                  <a:outerShdw blurRad="38100" dist="38100" dir="2700000" algn="tl">
                    <a:srgbClr val="000000">
                      <a:alpha val="43137"/>
                    </a:srgbClr>
                  </a:outerShdw>
                </a:effectLst>
                <a:latin typeface="Tahoma"/>
                <a:ea typeface="Times New Roman" panose="02020603050405020304" pitchFamily="18" charset="0"/>
                <a:cs typeface="Arial"/>
              </a:rPr>
              <a:t>spherification</a:t>
            </a: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 </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457200" marR="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#:~:text=When%20alginate%20is%20added%20to,interlock%20and%20form%20a%20gel. </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0" marR="0" indent="45720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Accessed 22 Dec. 2023.</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0" marR="0" indent="457200">
              <a:lnSpc>
                <a:spcPct val="107000"/>
              </a:lnSpc>
              <a:spcBef>
                <a:spcPts val="0"/>
              </a:spcBef>
              <a:spcAft>
                <a:spcPts val="0"/>
              </a:spcAft>
            </a:pPr>
            <a:endParaRPr lang="en-US" sz="12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p>
            <a:pPr>
              <a:lnSpc>
                <a:spcPct val="107000"/>
              </a:lnSpc>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Madhu. "Difference between Physical and Chemical Cross Linking." Difference Between, 12 Apr. 2021, </a:t>
            </a:r>
            <a:endParaRPr lang="en-US" sz="1200" dirty="0">
              <a:effectLst>
                <a:outerShdw blurRad="38100" dist="38100" dir="2700000" algn="tl">
                  <a:srgbClr val="000000">
                    <a:alpha val="43137"/>
                  </a:srgbClr>
                </a:outerShdw>
              </a:effectLst>
              <a:latin typeface="Times New Roman"/>
              <a:ea typeface="Calibri" panose="020F0502020204030204" pitchFamily="34" charset="0"/>
              <a:cs typeface="Arial" panose="020B0604020202020204" pitchFamily="34" charset="0"/>
            </a:endParaRPr>
          </a:p>
          <a:p>
            <a:pPr marL="0" marR="0" indent="45720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www.differencebetween.com/ difference-between-physical-and-chemical-cross-linking/.</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0" marR="0" indent="45720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Accessed 26 Nov. 2023.</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0" marR="0" indent="457200">
              <a:lnSpc>
                <a:spcPct val="107000"/>
              </a:lnSpc>
              <a:spcBef>
                <a:spcPts val="0"/>
              </a:spcBef>
              <a:spcAft>
                <a:spcPts val="0"/>
              </a:spcAft>
            </a:pPr>
            <a:endParaRPr lang="en-US" sz="12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p>
            <a:pPr marL="457200" marR="0" indent="-45720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Microbe Investigations Switzerland. “Zone of Inhibition Test.” Microbe Investigations Switzerland, 2023</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457200" marR="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https://microbe-investigations.com/zone-of-inhibition-test.</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640080" marR="0" indent="-18288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Accessed 15 Jan. 2024.</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640080" marR="0" indent="-182880">
              <a:lnSpc>
                <a:spcPct val="107000"/>
              </a:lnSpc>
              <a:spcBef>
                <a:spcPts val="0"/>
              </a:spcBef>
              <a:spcAft>
                <a:spcPts val="0"/>
              </a:spcAft>
            </a:pPr>
            <a:endParaRPr lang="en-US" sz="12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p>
            <a:pPr>
              <a:lnSpc>
                <a:spcPct val="107000"/>
              </a:lnSpc>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Nunez, Kristen. "Gram-Positive Bacteria Explained in Simple Terms." Healthline, 16 Sept. 2020, </a:t>
            </a:r>
            <a:endParaRPr lang="en-US" sz="1200" dirty="0">
              <a:effectLst>
                <a:outerShdw blurRad="38100" dist="38100" dir="2700000" algn="tl">
                  <a:srgbClr val="000000">
                    <a:alpha val="43137"/>
                  </a:srgbClr>
                </a:outerShdw>
              </a:effectLst>
              <a:latin typeface="Times New Roman"/>
              <a:ea typeface="Calibri" panose="020F0502020204030204" pitchFamily="34" charset="0"/>
              <a:cs typeface="Arial" panose="020B0604020202020204" pitchFamily="34" charset="0"/>
            </a:endParaRPr>
          </a:p>
          <a:p>
            <a:pPr marL="0" marR="0" indent="45720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www.healthline.com/health/gram-positive. </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0" marR="0" indent="45720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Accessed 4 Jan. 2024.</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0" marR="0" indent="457200">
              <a:lnSpc>
                <a:spcPct val="107000"/>
              </a:lnSpc>
              <a:spcBef>
                <a:spcPts val="0"/>
              </a:spcBef>
              <a:spcAft>
                <a:spcPts val="0"/>
              </a:spcAft>
            </a:pPr>
            <a:endParaRPr lang="en-US" sz="12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p>
            <a:pPr>
              <a:lnSpc>
                <a:spcPct val="107000"/>
              </a:lnSpc>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Otto, Micheal, Ph. D. "Staphylococcus Epidermis – the 'accidental' Pathogen." National Library of Medicine, 7 Aug. 2009, </a:t>
            </a:r>
            <a:endParaRPr lang="en-US" sz="1200" dirty="0">
              <a:effectLst>
                <a:outerShdw blurRad="38100" dist="38100" dir="2700000" algn="tl">
                  <a:srgbClr val="000000">
                    <a:alpha val="43137"/>
                  </a:srgbClr>
                </a:outerShdw>
              </a:effectLst>
              <a:latin typeface="Times New Roman"/>
              <a:ea typeface="Calibri" panose="020F0502020204030204" pitchFamily="34" charset="0"/>
              <a:cs typeface="Arial" panose="020B0604020202020204" pitchFamily="34" charset="0"/>
            </a:endParaRPr>
          </a:p>
          <a:p>
            <a:pPr marL="457200">
              <a:lnSpc>
                <a:spcPct val="107000"/>
              </a:lnSpc>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www.ncbi.nlm.nih.gov/pmc/ articles/PMC2807625/. </a:t>
            </a:r>
            <a:endParaRPr lang="en-US" sz="1200" dirty="0">
              <a:effectLst>
                <a:outerShdw blurRad="38100" dist="38100" dir="2700000" algn="tl">
                  <a:srgbClr val="000000">
                    <a:alpha val="43137"/>
                  </a:srgbClr>
                </a:outerShdw>
              </a:effectLst>
              <a:latin typeface="Times New Roman"/>
              <a:ea typeface="Calibri" panose="020F0502020204030204" pitchFamily="34" charset="0"/>
              <a:cs typeface="Arial" panose="020B0604020202020204" pitchFamily="34" charset="0"/>
            </a:endParaRPr>
          </a:p>
          <a:p>
            <a:pPr marL="457200" marR="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Accessed 22 Dec. 2023.</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457200" marR="0">
              <a:lnSpc>
                <a:spcPct val="107000"/>
              </a:lnSpc>
              <a:spcBef>
                <a:spcPts val="0"/>
              </a:spcBef>
              <a:spcAft>
                <a:spcPts val="0"/>
              </a:spcAft>
            </a:pPr>
            <a:endParaRPr lang="en-US" sz="12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0"/>
              </a:spcAft>
            </a:pPr>
            <a:r>
              <a:rPr lang="en-US" sz="1200" dirty="0" err="1">
                <a:effectLst>
                  <a:outerShdw blurRad="38100" dist="38100" dir="2700000" algn="tl">
                    <a:srgbClr val="000000">
                      <a:alpha val="43137"/>
                    </a:srgbClr>
                  </a:outerShdw>
                </a:effectLst>
                <a:latin typeface="Tahoma"/>
                <a:ea typeface="Times New Roman" panose="02020603050405020304" pitchFamily="18" charset="0"/>
                <a:cs typeface="Arial"/>
              </a:rPr>
              <a:t>Peppas</a:t>
            </a: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 N. A., et al. "9.20 - Hydrogels." ScienceDirect, 2012, </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457200">
              <a:lnSpc>
                <a:spcPct val="107000"/>
              </a:lnSpc>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www.sciencedirect.com/topics/chemistry/hydrogel#:~:text=Hydrogels%20are%20three%2Ddimensional%20network,or%2</a:t>
            </a:r>
            <a:endParaRPr lang="en-US" sz="1200" dirty="0">
              <a:effectLst>
                <a:outerShdw blurRad="38100" dist="38100" dir="2700000" algn="tl">
                  <a:srgbClr val="000000">
                    <a:alpha val="43137"/>
                  </a:srgbClr>
                </a:outerShdw>
              </a:effectLst>
              <a:latin typeface="Calibri" panose="020F0502020204030204" pitchFamily="34" charset="0"/>
              <a:ea typeface="Times New Roman" panose="02020603050405020304" pitchFamily="18" charset="0"/>
              <a:cs typeface="Arial" panose="020B0604020202020204" pitchFamily="34" charset="0"/>
            </a:endParaRPr>
          </a:p>
          <a:p>
            <a:pPr marL="457200">
              <a:lnSpc>
                <a:spcPct val="107000"/>
              </a:lnSpc>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0can%20be%20 made%20synthetically. </a:t>
            </a:r>
            <a:endParaRPr lang="en-US" sz="1200" dirty="0">
              <a:effectLst>
                <a:outerShdw blurRad="38100" dist="38100" dir="2700000" algn="tl">
                  <a:srgbClr val="000000">
                    <a:alpha val="43137"/>
                  </a:srgbClr>
                </a:outerShdw>
              </a:effectLst>
              <a:latin typeface="Times New Roman"/>
              <a:ea typeface="Calibri" panose="020F0502020204030204" pitchFamily="34" charset="0"/>
              <a:cs typeface="Arial" panose="020B0604020202020204" pitchFamily="34" charset="0"/>
            </a:endParaRPr>
          </a:p>
          <a:p>
            <a:pPr marL="457200" marR="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Accessed 26 Nov. 2023.</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457200" marR="0">
              <a:lnSpc>
                <a:spcPct val="107000"/>
              </a:lnSpc>
              <a:spcBef>
                <a:spcPts val="0"/>
              </a:spcBef>
              <a:spcAft>
                <a:spcPts val="0"/>
              </a:spcAft>
            </a:pPr>
            <a:endParaRPr lang="en-US" sz="12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Robin, Patel, et al. "Staphylococcus Epidermis." Science Direct, 2023, </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457200">
              <a:lnSpc>
                <a:spcPct val="107000"/>
              </a:lnSpc>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www.sciencedirect.com/topics/medicine-and-dentistry/staphylococcus-epidermidis#:~: text=with%2010%25%20NaCl.,S.,dry</a:t>
            </a:r>
          </a:p>
          <a:p>
            <a:pPr marL="457200" marR="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%20socket%2C%20and %20angular%20stomatitis.</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0" marR="0" indent="457200">
              <a:lnSpc>
                <a:spcPct val="107000"/>
              </a:lnSpc>
              <a:spcBef>
                <a:spcPts val="0"/>
              </a:spcBef>
              <a:spcAft>
                <a:spcPts val="0"/>
              </a:spcAft>
            </a:pPr>
            <a:r>
              <a:rPr lang="en-US" sz="1200" dirty="0">
                <a:effectLst>
                  <a:outerShdw blurRad="38100" dist="38100" dir="2700000" algn="tl">
                    <a:srgbClr val="000000">
                      <a:alpha val="43137"/>
                    </a:srgbClr>
                  </a:outerShdw>
                </a:effectLst>
                <a:latin typeface="Tahoma"/>
                <a:ea typeface="Times New Roman" panose="02020603050405020304" pitchFamily="18" charset="0"/>
                <a:cs typeface="Arial"/>
              </a:rPr>
              <a:t>Accessed 22 Dec. 2023.</a:t>
            </a:r>
            <a:endParaRPr lang="en-US" sz="1200" dirty="0">
              <a:effectLst>
                <a:outerShdw blurRad="38100" dist="38100" dir="2700000" algn="tl">
                  <a:srgbClr val="000000">
                    <a:alpha val="43137"/>
                  </a:srgbClr>
                </a:outerShdw>
              </a:effectLst>
              <a:latin typeface="Tahoma"/>
              <a:ea typeface="Calibri" panose="020F0502020204030204" pitchFamily="34" charset="0"/>
              <a:cs typeface="Arial"/>
            </a:endParaRPr>
          </a:p>
          <a:p>
            <a:pPr marL="0" marR="0">
              <a:lnSpc>
                <a:spcPct val="107000"/>
              </a:lnSpc>
              <a:spcBef>
                <a:spcPts val="0"/>
              </a:spcBef>
              <a:spcAft>
                <a:spcPts val="0"/>
              </a:spcAft>
            </a:pPr>
            <a:endParaRPr lang="en-US" sz="12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p:txBody>
      </p:sp>
      <p:sp>
        <p:nvSpPr>
          <p:cNvPr id="80" name="Rectangle: Rounded Corners 79">
            <a:extLst>
              <a:ext uri="{FF2B5EF4-FFF2-40B4-BE49-F238E27FC236}">
                <a16:creationId xmlns:a16="http://schemas.microsoft.com/office/drawing/2014/main" id="{7E3CCEAA-B529-BDEA-7DE2-CE7B02090F43}"/>
              </a:ext>
            </a:extLst>
          </p:cNvPr>
          <p:cNvSpPr/>
          <p:nvPr/>
        </p:nvSpPr>
        <p:spPr>
          <a:xfrm>
            <a:off x="33538227" y="15819703"/>
            <a:ext cx="10191539" cy="2797674"/>
          </a:xfrm>
          <a:prstGeom prst="roundRect">
            <a:avLst>
              <a:gd name="adj" fmla="val 728"/>
            </a:avLst>
          </a:prstGeom>
          <a:solidFill>
            <a:srgbClr val="BEF6FA"/>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1598">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81" name="TextBox 80">
            <a:extLst>
              <a:ext uri="{FF2B5EF4-FFF2-40B4-BE49-F238E27FC236}">
                <a16:creationId xmlns:a16="http://schemas.microsoft.com/office/drawing/2014/main" id="{15AA1BC0-97DD-275E-373B-D7394914AD31}"/>
              </a:ext>
            </a:extLst>
          </p:cNvPr>
          <p:cNvSpPr txBox="1"/>
          <p:nvPr/>
        </p:nvSpPr>
        <p:spPr>
          <a:xfrm>
            <a:off x="34010069" y="16002625"/>
            <a:ext cx="9144000" cy="338234"/>
          </a:xfrm>
          <a:prstGeom prst="rect">
            <a:avLst/>
          </a:prstGeom>
          <a:noFill/>
        </p:spPr>
        <p:txBody>
          <a:bodyPr wrap="square" rtlCol="0">
            <a:spAutoFit/>
          </a:bodyPr>
          <a:lstStyle>
            <a:defPPr>
              <a:defRPr kern="1200" smtId="4294967295"/>
            </a:defPPr>
          </a:lstStyle>
          <a:p>
            <a:pPr algn="ctr"/>
            <a:r>
              <a:rPr lang="en-US" sz="1598" b="1"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Methods of Assembly</a:t>
            </a:r>
          </a:p>
        </p:txBody>
      </p:sp>
      <p:sp>
        <p:nvSpPr>
          <p:cNvPr id="86" name="TextBox 85">
            <a:extLst>
              <a:ext uri="{FF2B5EF4-FFF2-40B4-BE49-F238E27FC236}">
                <a16:creationId xmlns:a16="http://schemas.microsoft.com/office/drawing/2014/main" id="{A06876F9-51CC-1AB6-509F-D7E3BFF1BFF4}"/>
              </a:ext>
            </a:extLst>
          </p:cNvPr>
          <p:cNvSpPr txBox="1"/>
          <p:nvPr/>
        </p:nvSpPr>
        <p:spPr>
          <a:xfrm>
            <a:off x="34009025" y="16395986"/>
            <a:ext cx="9000361" cy="2050754"/>
          </a:xfrm>
          <a:prstGeom prst="rect">
            <a:avLst/>
          </a:prstGeom>
          <a:noFill/>
        </p:spPr>
        <p:txBody>
          <a:bodyPr wrap="square" lIns="91440" tIns="45720" rIns="91440" bIns="45720" rtlCol="0" anchor="t">
            <a:spAutoFit/>
          </a:bodyPr>
          <a:lstStyle/>
          <a:p>
            <a:pPr marL="228600" indent="-228600">
              <a:lnSpc>
                <a:spcPct val="107000"/>
              </a:lnSpc>
              <a:buFont typeface="+mj-lt"/>
              <a:buAutoNum type="arabicPeriod"/>
            </a:pPr>
            <a:r>
              <a:rPr lang="en-US" sz="1200" dirty="0">
                <a:effectLst>
                  <a:outerShdw blurRad="38100" dist="38100" dir="2700000" algn="tl">
                    <a:srgbClr val="000000">
                      <a:alpha val="43137"/>
                    </a:srgbClr>
                  </a:outerShdw>
                </a:effectLst>
                <a:latin typeface="Tahoma"/>
                <a:ea typeface="Tahoma"/>
                <a:cs typeface="Tahoma"/>
              </a:rPr>
              <a:t>The active area of the </a:t>
            </a:r>
            <a:r>
              <a:rPr lang="en-US" sz="1200" dirty="0" err="1">
                <a:effectLst>
                  <a:outerShdw blurRad="38100" dist="38100" dir="2700000" algn="tl">
                    <a:srgbClr val="000000">
                      <a:alpha val="43137"/>
                    </a:srgbClr>
                  </a:outerShdw>
                </a:effectLst>
                <a:latin typeface="Tahoma"/>
                <a:ea typeface="Tahoma"/>
                <a:cs typeface="Tahoma"/>
              </a:rPr>
              <a:t>HydroPad</a:t>
            </a:r>
            <a:r>
              <a:rPr lang="en-US" sz="1200" dirty="0">
                <a:effectLst>
                  <a:outerShdw blurRad="38100" dist="38100" dir="2700000" algn="tl">
                    <a:srgbClr val="000000">
                      <a:alpha val="43137"/>
                    </a:srgbClr>
                  </a:outerShdw>
                </a:effectLst>
                <a:latin typeface="Tahoma"/>
                <a:ea typeface="Tahoma"/>
                <a:cs typeface="Tahoma"/>
              </a:rPr>
              <a:t>, the hydrogel center, will be created using steps 1-3 of the </a:t>
            </a:r>
            <a:r>
              <a:rPr lang="en-US" sz="1200" i="1" dirty="0">
                <a:effectLst>
                  <a:outerShdw blurRad="38100" dist="38100" dir="2700000" algn="tl">
                    <a:srgbClr val="000000">
                      <a:alpha val="43137"/>
                    </a:srgbClr>
                  </a:outerShdw>
                </a:effectLst>
                <a:latin typeface="Tahoma"/>
                <a:ea typeface="Tahoma"/>
                <a:cs typeface="Tahoma"/>
              </a:rPr>
              <a:t>Method of Experimentation.</a:t>
            </a:r>
          </a:p>
          <a:p>
            <a:pPr marL="228600" indent="-228600">
              <a:lnSpc>
                <a:spcPct val="107000"/>
              </a:lnSpc>
              <a:buFont typeface="+mj-lt"/>
              <a:buAutoNum type="arabicPeriod"/>
            </a:pPr>
            <a:endParaRPr lang="en-US" sz="1200" dirty="0">
              <a:effectLst>
                <a:outerShdw blurRad="38100" dist="38100" dir="2700000" algn="tl">
                  <a:srgbClr val="000000">
                    <a:alpha val="43137"/>
                  </a:srgbClr>
                </a:outerShdw>
              </a:effectLst>
              <a:latin typeface="Tahoma"/>
              <a:ea typeface="Tahoma"/>
              <a:cs typeface="Tahoma"/>
            </a:endParaRPr>
          </a:p>
          <a:p>
            <a:pPr marL="228600" indent="-228600">
              <a:lnSpc>
                <a:spcPct val="107000"/>
              </a:lnSpc>
              <a:buFont typeface="+mj-lt"/>
              <a:buAutoNum type="arabicPeriod"/>
            </a:pPr>
            <a:r>
              <a:rPr lang="en-US" sz="1200" dirty="0">
                <a:effectLst>
                  <a:outerShdw blurRad="38100" dist="38100" dir="2700000" algn="tl">
                    <a:srgbClr val="000000">
                      <a:alpha val="43137"/>
                    </a:srgbClr>
                  </a:outerShdw>
                </a:effectLst>
                <a:latin typeface="Tahoma"/>
                <a:ea typeface="Tahoma"/>
                <a:cs typeface="Tahoma"/>
              </a:rPr>
              <a:t>The hydrogel center, pictured as Figure C, will be placed onto the non-adherent pad, pictured as Figure B, and secured by pressure applied by a healthcare professional</a:t>
            </a:r>
          </a:p>
          <a:p>
            <a:pPr marL="228600" indent="-228600">
              <a:lnSpc>
                <a:spcPct val="107000"/>
              </a:lnSpc>
              <a:buFont typeface="+mj-lt"/>
              <a:buAutoNum type="arabicPeriod"/>
            </a:pPr>
            <a:endParaRPr lang="en-US" sz="1200" dirty="0">
              <a:effectLst>
                <a:outerShdw blurRad="38100" dist="38100" dir="2700000" algn="tl">
                  <a:srgbClr val="000000">
                    <a:alpha val="43137"/>
                  </a:srgbClr>
                </a:outerShdw>
              </a:effectLst>
              <a:latin typeface="Tahoma"/>
              <a:ea typeface="Tahoma"/>
              <a:cs typeface="Tahoma"/>
            </a:endParaRPr>
          </a:p>
          <a:p>
            <a:pPr marL="228600" indent="-228600">
              <a:lnSpc>
                <a:spcPct val="107000"/>
              </a:lnSpc>
              <a:buFont typeface="+mj-lt"/>
              <a:buAutoNum type="arabicPeriod"/>
            </a:pPr>
            <a:r>
              <a:rPr lang="en-US" sz="1200" dirty="0">
                <a:effectLst>
                  <a:outerShdw blurRad="38100" dist="38100" dir="2700000" algn="tl">
                    <a:srgbClr val="000000">
                      <a:alpha val="43137"/>
                    </a:srgbClr>
                  </a:outerShdw>
                </a:effectLst>
                <a:latin typeface="Tahoma"/>
                <a:ea typeface="Tahoma"/>
                <a:cs typeface="Tahoma"/>
              </a:rPr>
              <a:t>The </a:t>
            </a:r>
            <a:r>
              <a:rPr lang="en-US" sz="1200" dirty="0" err="1">
                <a:effectLst>
                  <a:outerShdw blurRad="38100" dist="38100" dir="2700000" algn="tl">
                    <a:srgbClr val="000000">
                      <a:alpha val="43137"/>
                    </a:srgbClr>
                  </a:outerShdw>
                </a:effectLst>
                <a:latin typeface="Tahoma"/>
                <a:ea typeface="Tahoma"/>
                <a:cs typeface="Tahoma"/>
              </a:rPr>
              <a:t>HydroPad</a:t>
            </a:r>
            <a:r>
              <a:rPr lang="en-US" sz="1200" dirty="0">
                <a:effectLst>
                  <a:outerShdw blurRad="38100" dist="38100" dir="2700000" algn="tl">
                    <a:srgbClr val="000000">
                      <a:alpha val="43137"/>
                    </a:srgbClr>
                  </a:outerShdw>
                </a:effectLst>
                <a:latin typeface="Tahoma"/>
                <a:ea typeface="Tahoma"/>
                <a:cs typeface="Tahoma"/>
              </a:rPr>
              <a:t> will then be applied to the affected area, whether it be a cut, burn, rash, or other injury, pictured as Figure D.</a:t>
            </a:r>
          </a:p>
          <a:p>
            <a:pPr marL="228600" indent="-228600">
              <a:lnSpc>
                <a:spcPct val="107000"/>
              </a:lnSpc>
              <a:buFont typeface="+mj-lt"/>
              <a:buAutoNum type="arabicPeriod"/>
            </a:pPr>
            <a:endParaRPr lang="en-US" sz="1200" dirty="0">
              <a:effectLst>
                <a:outerShdw blurRad="38100" dist="38100" dir="2700000" algn="tl">
                  <a:srgbClr val="000000">
                    <a:alpha val="43137"/>
                  </a:srgbClr>
                </a:outerShdw>
              </a:effectLst>
              <a:latin typeface="Tahoma"/>
              <a:ea typeface="Tahoma"/>
              <a:cs typeface="Tahoma"/>
            </a:endParaRPr>
          </a:p>
          <a:p>
            <a:pPr marL="228600" indent="-228600">
              <a:lnSpc>
                <a:spcPct val="107000"/>
              </a:lnSpc>
              <a:buFont typeface="+mj-lt"/>
              <a:buAutoNum type="arabicPeriod"/>
            </a:pPr>
            <a:r>
              <a:rPr lang="en-US" sz="1200" dirty="0">
                <a:effectLst>
                  <a:outerShdw blurRad="38100" dist="38100" dir="2700000" algn="tl">
                    <a:srgbClr val="000000">
                      <a:alpha val="43137"/>
                    </a:srgbClr>
                  </a:outerShdw>
                </a:effectLst>
                <a:latin typeface="Tahoma"/>
                <a:ea typeface="Tahoma"/>
                <a:cs typeface="Tahoma"/>
              </a:rPr>
              <a:t>The </a:t>
            </a:r>
            <a:r>
              <a:rPr lang="en-US" sz="1200" dirty="0" err="1">
                <a:effectLst>
                  <a:outerShdw blurRad="38100" dist="38100" dir="2700000" algn="tl">
                    <a:srgbClr val="000000">
                      <a:alpha val="43137"/>
                    </a:srgbClr>
                  </a:outerShdw>
                </a:effectLst>
                <a:latin typeface="Tahoma"/>
                <a:ea typeface="Tahoma"/>
                <a:cs typeface="Tahoma"/>
              </a:rPr>
              <a:t>HydroPad</a:t>
            </a:r>
            <a:r>
              <a:rPr lang="en-US" sz="1200" dirty="0">
                <a:effectLst>
                  <a:outerShdw blurRad="38100" dist="38100" dir="2700000" algn="tl">
                    <a:srgbClr val="000000">
                      <a:alpha val="43137"/>
                    </a:srgbClr>
                  </a:outerShdw>
                </a:effectLst>
                <a:latin typeface="Tahoma"/>
                <a:ea typeface="Tahoma"/>
                <a:cs typeface="Tahoma"/>
              </a:rPr>
              <a:t> will be secured using surgical tape or other adherent tape pictured as Figure A.</a:t>
            </a:r>
          </a:p>
          <a:p>
            <a:pPr marL="228600" indent="-228600">
              <a:lnSpc>
                <a:spcPct val="107000"/>
              </a:lnSpc>
              <a:buFont typeface="+mj-lt"/>
              <a:buAutoNum type="arabicPeriod"/>
            </a:pPr>
            <a:endParaRPr lang="en-US" sz="1200" dirty="0">
              <a:effectLst>
                <a:outerShdw blurRad="38100" dist="38100" dir="2700000" algn="tl">
                  <a:srgbClr val="000000">
                    <a:alpha val="43137"/>
                  </a:srgbClr>
                </a:outerShdw>
              </a:effectLst>
              <a:latin typeface="Tahoma"/>
              <a:ea typeface="Tahoma"/>
              <a:cs typeface="Tahoma"/>
            </a:endParaRPr>
          </a:p>
          <a:p>
            <a:pPr marL="228600" indent="-228600">
              <a:lnSpc>
                <a:spcPct val="107000"/>
              </a:lnSpc>
              <a:buFont typeface="+mj-lt"/>
              <a:buAutoNum type="arabicPeriod"/>
            </a:pPr>
            <a:r>
              <a:rPr lang="en-US" sz="1200" dirty="0">
                <a:effectLst>
                  <a:outerShdw blurRad="38100" dist="38100" dir="2700000" algn="tl">
                    <a:srgbClr val="000000">
                      <a:alpha val="43137"/>
                    </a:srgbClr>
                  </a:outerShdw>
                </a:effectLst>
                <a:latin typeface="Tahoma"/>
                <a:ea typeface="Tahoma"/>
                <a:cs typeface="Tahoma"/>
              </a:rPr>
              <a:t>The </a:t>
            </a:r>
            <a:r>
              <a:rPr lang="en-US" sz="1200" dirty="0" err="1">
                <a:effectLst>
                  <a:outerShdw blurRad="38100" dist="38100" dir="2700000" algn="tl">
                    <a:srgbClr val="000000">
                      <a:alpha val="43137"/>
                    </a:srgbClr>
                  </a:outerShdw>
                </a:effectLst>
                <a:latin typeface="Tahoma"/>
                <a:ea typeface="Tahoma"/>
                <a:cs typeface="Tahoma"/>
              </a:rPr>
              <a:t>HydroPad</a:t>
            </a:r>
            <a:r>
              <a:rPr lang="en-US" sz="1200" dirty="0">
                <a:effectLst>
                  <a:outerShdw blurRad="38100" dist="38100" dir="2700000" algn="tl">
                    <a:srgbClr val="000000">
                      <a:alpha val="43137"/>
                    </a:srgbClr>
                  </a:outerShdw>
                </a:effectLst>
                <a:latin typeface="Tahoma"/>
                <a:ea typeface="Tahoma"/>
                <a:cs typeface="Tahoma"/>
              </a:rPr>
              <a:t> will now start hydrating and protecting the skin/injury surface via droplets pictured in Figure D.</a:t>
            </a:r>
          </a:p>
        </p:txBody>
      </p:sp>
      <p:grpSp>
        <p:nvGrpSpPr>
          <p:cNvPr id="107" name="Group 106">
            <a:extLst>
              <a:ext uri="{FF2B5EF4-FFF2-40B4-BE49-F238E27FC236}">
                <a16:creationId xmlns:a16="http://schemas.microsoft.com/office/drawing/2014/main" id="{22B3C94F-5A70-A4C1-C2B4-4EAE7AC656CB}"/>
              </a:ext>
            </a:extLst>
          </p:cNvPr>
          <p:cNvGrpSpPr/>
          <p:nvPr/>
        </p:nvGrpSpPr>
        <p:grpSpPr>
          <a:xfrm>
            <a:off x="11740534" y="12548118"/>
            <a:ext cx="6019516" cy="3965682"/>
            <a:chOff x="12260137" y="12617050"/>
            <a:chExt cx="7041649" cy="4639067"/>
          </a:xfrm>
        </p:grpSpPr>
        <p:sp>
          <p:nvSpPr>
            <p:cNvPr id="70" name="Rectangle: Rounded Corners 69">
              <a:extLst>
                <a:ext uri="{FF2B5EF4-FFF2-40B4-BE49-F238E27FC236}">
                  <a16:creationId xmlns:a16="http://schemas.microsoft.com/office/drawing/2014/main" id="{D46D8779-629A-1D54-6F0D-686E88384DC3}"/>
                </a:ext>
              </a:extLst>
            </p:cNvPr>
            <p:cNvSpPr/>
            <p:nvPr/>
          </p:nvSpPr>
          <p:spPr>
            <a:xfrm>
              <a:off x="12260137" y="12617050"/>
              <a:ext cx="7041649" cy="4639067"/>
            </a:xfrm>
            <a:prstGeom prst="roundRect">
              <a:avLst>
                <a:gd name="adj" fmla="val 2004"/>
              </a:avLst>
            </a:prstGeom>
            <a:solidFill>
              <a:srgbClr val="BEF6FA"/>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1600">
                <a:solidFill>
                  <a:schemeClr val="tx1"/>
                </a:solidFill>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105" name="Rectangle: Rounded Corners 104">
              <a:extLst>
                <a:ext uri="{FF2B5EF4-FFF2-40B4-BE49-F238E27FC236}">
                  <a16:creationId xmlns:a16="http://schemas.microsoft.com/office/drawing/2014/main" id="{5378EF40-A70C-3D0C-2EFF-28B071D51282}"/>
                </a:ext>
              </a:extLst>
            </p:cNvPr>
            <p:cNvSpPr/>
            <p:nvPr/>
          </p:nvSpPr>
          <p:spPr>
            <a:xfrm>
              <a:off x="12397143" y="12914904"/>
              <a:ext cx="6657745" cy="3948834"/>
            </a:xfrm>
            <a:prstGeom prst="roundRect">
              <a:avLst>
                <a:gd name="adj" fmla="val 4285"/>
              </a:avLst>
            </a:prstGeom>
            <a:solidFill>
              <a:srgbClr val="E3E3E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effectLst>
                  <a:outerShdw blurRad="38100" dist="38100" dir="2700000" algn="tl">
                    <a:srgbClr val="000000">
                      <a:alpha val="43137"/>
                    </a:srgbClr>
                  </a:outerShdw>
                </a:effectLst>
              </a:endParaRPr>
            </a:p>
          </p:txBody>
        </p:sp>
        <p:sp>
          <p:nvSpPr>
            <p:cNvPr id="74" name="TextBox 73">
              <a:extLst>
                <a:ext uri="{FF2B5EF4-FFF2-40B4-BE49-F238E27FC236}">
                  <a16:creationId xmlns:a16="http://schemas.microsoft.com/office/drawing/2014/main" id="{FE3DB567-EA3C-61A3-E0C3-4EE4EF25FD00}"/>
                </a:ext>
              </a:extLst>
            </p:cNvPr>
            <p:cNvSpPr txBox="1"/>
            <p:nvPr/>
          </p:nvSpPr>
          <p:spPr>
            <a:xfrm>
              <a:off x="13133032" y="16878451"/>
              <a:ext cx="5314222" cy="276999"/>
            </a:xfrm>
            <a:prstGeom prst="rect">
              <a:avLst/>
            </a:prstGeom>
            <a:noFill/>
          </p:spPr>
          <p:txBody>
            <a:bodyPr wrap="square" rtlCol="0">
              <a:spAutoFit/>
            </a:bodyPr>
            <a:lstStyle/>
            <a:p>
              <a:pPr algn="ctr"/>
              <a:r>
                <a:rPr lang="en-US" sz="12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Itemized Costs per Dressing</a:t>
              </a:r>
            </a:p>
          </p:txBody>
        </p:sp>
        <p:pic>
          <p:nvPicPr>
            <p:cNvPr id="97" name="Picture 96">
              <a:extLst>
                <a:ext uri="{FF2B5EF4-FFF2-40B4-BE49-F238E27FC236}">
                  <a16:creationId xmlns:a16="http://schemas.microsoft.com/office/drawing/2014/main" id="{FB6FF241-8E61-A2E6-8821-86F7AFC15AFA}"/>
                </a:ext>
              </a:extLst>
            </p:cNvPr>
            <p:cNvPicPr>
              <a:picLocks noChangeAspect="1"/>
            </p:cNvPicPr>
            <p:nvPr/>
          </p:nvPicPr>
          <p:blipFill>
            <a:blip r:embed="rId25"/>
            <a:stretch>
              <a:fillRect/>
            </a:stretch>
          </p:blipFill>
          <p:spPr>
            <a:xfrm>
              <a:off x="12561047" y="13002005"/>
              <a:ext cx="6376332" cy="3727890"/>
            </a:xfrm>
            <a:prstGeom prst="rect">
              <a:avLst/>
            </a:prstGeom>
          </p:spPr>
        </p:pic>
      </p:grpSp>
      <p:pic>
        <p:nvPicPr>
          <p:cNvPr id="109" name="Picture 108">
            <a:extLst>
              <a:ext uri="{FF2B5EF4-FFF2-40B4-BE49-F238E27FC236}">
                <a16:creationId xmlns:a16="http://schemas.microsoft.com/office/drawing/2014/main" id="{BDDB84B5-5132-195A-9866-8E18CE9F9F1F}"/>
              </a:ext>
            </a:extLst>
          </p:cNvPr>
          <p:cNvPicPr>
            <a:picLocks noChangeAspect="1"/>
          </p:cNvPicPr>
          <p:nvPr/>
        </p:nvPicPr>
        <p:blipFill>
          <a:blip r:embed="rId26"/>
          <a:stretch>
            <a:fillRect/>
          </a:stretch>
        </p:blipFill>
        <p:spPr>
          <a:xfrm>
            <a:off x="18489714" y="12005532"/>
            <a:ext cx="8506644" cy="2999228"/>
          </a:xfrm>
          <a:prstGeom prst="rect">
            <a:avLst/>
          </a:prstGeom>
        </p:spPr>
      </p:pic>
      <p:sp>
        <p:nvSpPr>
          <p:cNvPr id="112" name="TextBox 111">
            <a:extLst>
              <a:ext uri="{FF2B5EF4-FFF2-40B4-BE49-F238E27FC236}">
                <a16:creationId xmlns:a16="http://schemas.microsoft.com/office/drawing/2014/main" id="{04C51195-E82D-37D4-DD98-2D9AC9D88C56}"/>
              </a:ext>
            </a:extLst>
          </p:cNvPr>
          <p:cNvSpPr txBox="1"/>
          <p:nvPr/>
        </p:nvSpPr>
        <p:spPr>
          <a:xfrm>
            <a:off x="20732771" y="15116205"/>
            <a:ext cx="3985028" cy="338554"/>
          </a:xfrm>
          <a:prstGeom prst="rect">
            <a:avLst/>
          </a:prstGeom>
          <a:noFill/>
        </p:spPr>
        <p:txBody>
          <a:bodyPr wrap="square" rtlCol="0">
            <a:spAutoFit/>
          </a:bodyPr>
          <a:lstStyle/>
          <a:p>
            <a:pPr algn="ctr"/>
            <a:r>
              <a:rPr lang="en-US" sz="16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Sample Diagram of </a:t>
            </a:r>
            <a:r>
              <a:rPr lang="en-US" sz="1600" dirty="0" err="1">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HydroPad</a:t>
            </a:r>
            <a:endParaRPr lang="en-US" sz="1600"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endParaRPr>
          </a:p>
        </p:txBody>
      </p:sp>
      <p:sp>
        <p:nvSpPr>
          <p:cNvPr id="2" name="Title 11">
            <a:extLst>
              <a:ext uri="{FF2B5EF4-FFF2-40B4-BE49-F238E27FC236}">
                <a16:creationId xmlns:a16="http://schemas.microsoft.com/office/drawing/2014/main" id="{D1B281A6-12EE-271B-4EC5-A14B76F8BBE6}"/>
              </a:ext>
            </a:extLst>
          </p:cNvPr>
          <p:cNvSpPr txBox="1"/>
          <p:nvPr/>
        </p:nvSpPr>
        <p:spPr>
          <a:xfrm>
            <a:off x="1207494" y="2017913"/>
            <a:ext cx="41476212" cy="724655"/>
          </a:xfrm>
          <a:prstGeom prst="rect">
            <a:avLst/>
          </a:prstGeom>
        </p:spPr>
        <p:txBody>
          <a:bodyPr lIns="128016" tIns="64008" rIns="128016" bIns="64008"/>
          <a:lstStyle>
            <a:defPPr>
              <a:defRPr kern="1200" smtId="4294967295"/>
            </a:defPPr>
            <a:lvl1pPr algn="ctr" defTabSz="4389028" rtl="0" eaLnBrk="1" latinLnBrk="0" hangingPunct="1">
              <a:spcBef>
                <a:spcPct val="0"/>
              </a:spcBef>
              <a:buNone/>
              <a:defRPr sz="13400" kern="1200">
                <a:solidFill>
                  <a:schemeClr val="tx1"/>
                </a:solidFill>
                <a:latin typeface="+mj-lt"/>
                <a:ea typeface="+mj-ea"/>
                <a:cs typeface="+mj-cs"/>
              </a:defRPr>
            </a:lvl1pPr>
          </a:lstStyle>
          <a:p>
            <a:r>
              <a:rPr lang="en-US" sz="3600" b="1" dirty="0">
                <a:effectLst>
                  <a:outerShdw blurRad="38100" dist="38100" dir="2700000" algn="tl">
                    <a:srgbClr val="000000">
                      <a:alpha val="43137"/>
                    </a:srgbClr>
                  </a:outerShdw>
                </a:effectLst>
                <a:latin typeface="Tahoma" panose="020B0604030504040204" pitchFamily="34" charset="0"/>
                <a:ea typeface="Tahoma" panose="020B0604030504040204" pitchFamily="34" charset="0"/>
                <a:cs typeface="Tahoma" panose="020B0604030504040204" pitchFamily="34" charset="0"/>
              </a:rPr>
              <a:t>By: Pradhyumna Vasishta</a:t>
            </a:r>
          </a:p>
        </p:txBody>
      </p:sp>
    </p:spTree>
    <p:extLst>
      <p:ext uri="{BB962C8B-B14F-4D97-AF65-F5344CB8AC3E}">
        <p14:creationId xmlns:p14="http://schemas.microsoft.com/office/powerpoint/2010/main" val="4128123355"/>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assessingslate|09-201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ssential">
      <a:majorFont>
        <a:latin typeface="Arial Black"/>
        <a:ea typeface="Arial"/>
        <a:cs typeface="Arial"/>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Arial"/>
        <a:cs typeface="Arial"/>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5D386F74FC58F4581166A8E0201BEED" ma:contentTypeVersion="17" ma:contentTypeDescription="Create a new document." ma:contentTypeScope="" ma:versionID="746265868144aabf33c05d84d890ceb1">
  <xsd:schema xmlns:xsd="http://www.w3.org/2001/XMLSchema" xmlns:xs="http://www.w3.org/2001/XMLSchema" xmlns:p="http://schemas.microsoft.com/office/2006/metadata/properties" xmlns:ns3="9c112baa-389e-4558-a4af-7ed11bcb69cb" xmlns:ns4="8c15b230-940f-4862-91ca-f1d8ba6ad9da" targetNamespace="http://schemas.microsoft.com/office/2006/metadata/properties" ma:root="true" ma:fieldsID="4d973ea6d5db8d9a7a738c4dc03ca8f1" ns3:_="" ns4:_="">
    <xsd:import namespace="9c112baa-389e-4558-a4af-7ed11bcb69cb"/>
    <xsd:import namespace="8c15b230-940f-4862-91ca-f1d8ba6ad9da"/>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element ref="ns4:MediaServiceAutoTags" minOccurs="0"/>
                <xsd:element ref="ns4:MediaServiceGenerationTime" minOccurs="0"/>
                <xsd:element ref="ns4:MediaServiceEventHashCode" minOccurs="0"/>
                <xsd:element ref="ns4:MediaServiceDateTaken" minOccurs="0"/>
                <xsd:element ref="ns4:MediaServiceOCR" minOccurs="0"/>
                <xsd:element ref="ns4:MediaServiceLocation" minOccurs="0"/>
                <xsd:element ref="ns4:MediaLengthInSeconds" minOccurs="0"/>
                <xsd:element ref="ns4:_activity" minOccurs="0"/>
                <xsd:element ref="ns4:MediaServiceSearchProperties" minOccurs="0"/>
                <xsd:element ref="ns4: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c112baa-389e-4558-a4af-7ed11bcb69cb"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c15b230-940f-4862-91ca-f1d8ba6ad9da"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_activity" ma:index="22" nillable="true" ma:displayName="_activity" ma:hidden="true" ma:internalName="_activity">
      <xsd:simpleType>
        <xsd:restriction base="dms:Note"/>
      </xsd:simpleType>
    </xsd:element>
    <xsd:element name="MediaServiceSearchProperties" ma:index="23" nillable="true" ma:displayName="MediaServiceSearchProperties" ma:hidden="true" ma:internalName="MediaServiceSearchProperties" ma:readOnly="true">
      <xsd:simpleType>
        <xsd:restriction base="dms:Note"/>
      </xsd:simple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8c15b230-940f-4862-91ca-f1d8ba6ad9da" xsi:nil="true"/>
  </documentManagement>
</p:properties>
</file>

<file path=customXml/itemProps1.xml><?xml version="1.0" encoding="utf-8"?>
<ds:datastoreItem xmlns:ds="http://schemas.openxmlformats.org/officeDocument/2006/customXml" ds:itemID="{0AFBE2E1-9859-4EEF-AAF0-51B7DBD6586D}">
  <ds:schemaRefs>
    <ds:schemaRef ds:uri="http://schemas.microsoft.com/sharepoint/v3/contenttype/forms"/>
  </ds:schemaRefs>
</ds:datastoreItem>
</file>

<file path=customXml/itemProps2.xml><?xml version="1.0" encoding="utf-8"?>
<ds:datastoreItem xmlns:ds="http://schemas.openxmlformats.org/officeDocument/2006/customXml" ds:itemID="{CC000C62-FFE8-4B90-B316-262F479F7C37}">
  <ds:schemaRefs>
    <ds:schemaRef ds:uri="8c15b230-940f-4862-91ca-f1d8ba6ad9da"/>
    <ds:schemaRef ds:uri="9c112baa-389e-4558-a4af-7ed11bcb69c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0/xmlns/"/>
    <ds:schemaRef ds:uri="http://www.w3.org/2001/XMLSchema"/>
  </ds:schemaRefs>
</ds:datastoreItem>
</file>

<file path=customXml/itemProps3.xml><?xml version="1.0" encoding="utf-8"?>
<ds:datastoreItem xmlns:ds="http://schemas.openxmlformats.org/officeDocument/2006/customXml" ds:itemID="{898C5935-84AF-4D2D-9768-F61CF303B052}">
  <ds:schemaRefs>
    <ds:schemaRef ds:uri="http://schemas.microsoft.com/office/2006/documentManagement/types"/>
    <ds:schemaRef ds:uri="http://schemas.openxmlformats.org/package/2006/metadata/core-properties"/>
    <ds:schemaRef ds:uri="9c112baa-389e-4558-a4af-7ed11bcb69cb"/>
    <ds:schemaRef ds:uri="http://schemas.microsoft.com/office/2006/metadata/properties"/>
    <ds:schemaRef ds:uri="http://purl.org/dc/elements/1.1/"/>
    <ds:schemaRef ds:uri="http://purl.org/dc/terms/"/>
    <ds:schemaRef ds:uri="http://www.w3.org/XML/1998/namespace"/>
    <ds:schemaRef ds:uri="http://schemas.microsoft.com/office/infopath/2007/PartnerControls"/>
    <ds:schemaRef ds:uri="8c15b230-940f-4862-91ca-f1d8ba6ad9da"/>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2004</TotalTime>
  <Words>3370</Words>
  <Application>Microsoft Office PowerPoint</Application>
  <PresentationFormat>Custom</PresentationFormat>
  <Paragraphs>160</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Times New Roman</vt:lpstr>
      <vt:lpstr>Courier New</vt:lpstr>
      <vt:lpstr>Tahoma</vt:lpstr>
      <vt:lpstr>Calibri</vt:lpstr>
      <vt:lpstr>Arial</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Scientific poster example</dc:title>
  <dc:subject>Template For Scientific Poster Presentation</dc:subject>
  <dc:creator>Graphicsland/MakeSigns.com</dc:creator>
  <cp:keywords>scientific, research, template, custom, poster, presentation, symposium, printing, powerpoint, create, design, example, sample, download</cp:keywords>
  <dc:description>We offer free powerpoint poster templates to help you design your very own scientific poster presentation.</dc:description>
  <cp:lastModifiedBy>Pradhyumna Vasishta (PV10028)</cp:lastModifiedBy>
  <cp:revision>3</cp:revision>
  <dcterms:modified xsi:type="dcterms:W3CDTF">2024-11-17T21:14:20Z</dcterms:modified>
  <cp:category>science research poster</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0x01010095D386F74FC58F4581166A8E0201BEED</vt:lpwstr>
  </property>
</Properties>
</file>

<file path=docProps/thumbnail.jpeg>
</file>